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8" r:id="rId3"/>
    <p:sldId id="289" r:id="rId4"/>
    <p:sldId id="258" r:id="rId5"/>
    <p:sldId id="283" r:id="rId6"/>
    <p:sldId id="259" r:id="rId7"/>
    <p:sldId id="277" r:id="rId8"/>
    <p:sldId id="287" r:id="rId9"/>
    <p:sldId id="279" r:id="rId10"/>
    <p:sldId id="270" r:id="rId11"/>
    <p:sldId id="269" r:id="rId12"/>
    <p:sldId id="284" r:id="rId13"/>
    <p:sldId id="274" r:id="rId14"/>
    <p:sldId id="282" r:id="rId15"/>
    <p:sldId id="28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8"/>
    <a:srgbClr val="E0E0E0"/>
    <a:srgbClr val="E6E6E6"/>
    <a:srgbClr val="0F384A"/>
    <a:srgbClr val="144F68"/>
    <a:srgbClr val="CFCFCF"/>
    <a:srgbClr val="F4F4F4"/>
    <a:srgbClr val="114257"/>
    <a:srgbClr val="C8CFD2"/>
    <a:srgbClr val="0D2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7" autoAdjust="0"/>
    <p:restoredTop sz="76932" autoAdjust="0"/>
  </p:normalViewPr>
  <p:slideViewPr>
    <p:cSldViewPr snapToGrid="0">
      <p:cViewPr varScale="1">
        <p:scale>
          <a:sx n="88" d="100"/>
          <a:sy n="88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D7598-9629-4D59-8B20-52FDCEBCF114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98FE-501A-4259-BE8C-BE376B5FF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08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4AE6B-34C8-4BDA-B950-F586F43C23D0}" type="datetimeFigureOut">
              <a:rPr lang="en-US" smtClean="0"/>
              <a:t>9/24/2016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BFCDC-2708-498D-80D3-C40C948B0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83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  <a:p>
            <a:r>
              <a:rPr lang="en-US" dirty="0"/>
              <a:t>Cap and low lamb</a:t>
            </a:r>
            <a:r>
              <a:rPr lang="en-US" baseline="0" dirty="0"/>
              <a:t> reflect combo</a:t>
            </a:r>
          </a:p>
          <a:p>
            <a:r>
              <a:rPr lang="en-US" baseline="0" dirty="0"/>
              <a:t>We 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5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PP</a:t>
            </a:r>
            <a:r>
              <a:rPr lang="en-US" baseline="0" dirty="0"/>
              <a:t> is a Prime/</a:t>
            </a:r>
            <a:r>
              <a:rPr lang="en-US" baseline="0" dirty="0" err="1"/>
              <a:t>exp</a:t>
            </a:r>
            <a:r>
              <a:rPr lang="en-US" baseline="0" dirty="0"/>
              <a:t> pair</a:t>
            </a:r>
          </a:p>
          <a:p>
            <a:r>
              <a:rPr lang="en-US" baseline="0" dirty="0"/>
              <a:t>A Factored number is a list of PPs</a:t>
            </a:r>
          </a:p>
          <a:p>
            <a:r>
              <a:rPr lang="en-US" baseline="0" dirty="0"/>
              <a:t>Given facts, we can easy test divisibility and compute least common </a:t>
            </a:r>
            <a:r>
              <a:rPr lang="en-US" baseline="0" dirty="0" err="1"/>
              <a:t>mult</a:t>
            </a:r>
            <a:endParaRPr lang="en-US" baseline="0" dirty="0"/>
          </a:p>
          <a:p>
            <a:r>
              <a:rPr lang="en-US" baseline="0" dirty="0"/>
              <a:t>DK promotes PP and Fact values to types</a:t>
            </a:r>
          </a:p>
          <a:p>
            <a:r>
              <a:rPr lang="en-US" baseline="0" dirty="0" err="1"/>
              <a:t>Singletonize</a:t>
            </a:r>
            <a:r>
              <a:rPr lang="en-US" baseline="0" dirty="0"/>
              <a:t> the </a:t>
            </a:r>
            <a:r>
              <a:rPr lang="en-US" baseline="0" dirty="0" err="1"/>
              <a:t>defs</a:t>
            </a:r>
            <a:r>
              <a:rPr lang="en-US" baseline="0" dirty="0"/>
              <a:t> to get TFs on the promoted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5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TL</a:t>
            </a:r>
          </a:p>
          <a:p>
            <a:r>
              <a:rPr lang="en-US" dirty="0" err="1"/>
              <a:t>Cyc</a:t>
            </a:r>
            <a:r>
              <a:rPr lang="en-US" dirty="0"/>
              <a:t> rings are </a:t>
            </a:r>
            <a:r>
              <a:rPr lang="en-US" dirty="0" err="1"/>
              <a:t>rep’d</a:t>
            </a:r>
            <a:r>
              <a:rPr lang="en-US" dirty="0"/>
              <a:t> by a tensor:</a:t>
            </a:r>
            <a:r>
              <a:rPr lang="en-US" baseline="0" dirty="0"/>
              <a:t> </a:t>
            </a:r>
            <a:r>
              <a:rPr lang="en-US" baseline="0" dirty="0" err="1"/>
              <a:t>arr</a:t>
            </a:r>
            <a:r>
              <a:rPr lang="en-US" baseline="0" dirty="0"/>
              <a:t> of </a:t>
            </a:r>
            <a:r>
              <a:rPr lang="en-US" baseline="0" dirty="0" err="1"/>
              <a:t>coeffs</a:t>
            </a:r>
            <a:r>
              <a:rPr lang="en-US" baseline="0" dirty="0"/>
              <a:t> over base ring</a:t>
            </a:r>
          </a:p>
          <a:p>
            <a:r>
              <a:rPr lang="en-US" baseline="0" dirty="0"/>
              <a:t>Tensor </a:t>
            </a:r>
            <a:r>
              <a:rPr lang="en-US" baseline="0" dirty="0" err="1"/>
              <a:t>iface</a:t>
            </a:r>
            <a:r>
              <a:rPr lang="en-US" baseline="0" dirty="0"/>
              <a:t> has special </a:t>
            </a:r>
            <a:r>
              <a:rPr lang="en-US" baseline="0" dirty="0" err="1"/>
              <a:t>lin</a:t>
            </a:r>
            <a:r>
              <a:rPr lang="en-US" baseline="0" dirty="0"/>
              <a:t> trans on </a:t>
            </a:r>
            <a:r>
              <a:rPr lang="en-US" baseline="0" dirty="0" err="1"/>
              <a:t>ts</a:t>
            </a:r>
            <a:r>
              <a:rPr lang="en-US" baseline="0" dirty="0"/>
              <a:t> </a:t>
            </a:r>
            <a:r>
              <a:rPr lang="en-US" baseline="0" dirty="0" err="1"/>
              <a:t>corr</a:t>
            </a:r>
            <a:r>
              <a:rPr lang="en-US" baseline="0" dirty="0"/>
              <a:t> to ring ops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All trans are </a:t>
            </a:r>
            <a:r>
              <a:rPr lang="en-US" baseline="0" dirty="0" err="1"/>
              <a:t>impl’d</a:t>
            </a:r>
            <a:r>
              <a:rPr lang="en-US" baseline="0" dirty="0"/>
              <a:t> using DSL to gen derive </a:t>
            </a:r>
            <a:r>
              <a:rPr lang="en-US" baseline="0" dirty="0" err="1"/>
              <a:t>algs</a:t>
            </a:r>
            <a:r>
              <a:rPr lang="en-US" baseline="0" dirty="0"/>
              <a:t> from smaller trans based on fact of m</a:t>
            </a:r>
          </a:p>
          <a:p>
            <a:r>
              <a:rPr lang="en-US" baseline="0" dirty="0" err="1"/>
              <a:t>Emph</a:t>
            </a:r>
            <a:r>
              <a:rPr lang="en-US" baseline="0" dirty="0"/>
              <a:t> embed m -&gt; m’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Class has single </a:t>
            </a:r>
            <a:r>
              <a:rPr lang="en-US" baseline="0" dirty="0" err="1"/>
              <a:t>param</a:t>
            </a:r>
            <a:r>
              <a:rPr lang="en-US" baseline="0" dirty="0"/>
              <a:t>, </a:t>
            </a:r>
            <a:r>
              <a:rPr lang="en-US" baseline="0" dirty="0" err="1"/>
              <a:t>unapp’d</a:t>
            </a:r>
            <a:r>
              <a:rPr lang="en-US" baseline="0" dirty="0"/>
              <a:t> t type, forces </a:t>
            </a:r>
            <a:r>
              <a:rPr lang="en-US" baseline="0" dirty="0" err="1"/>
              <a:t>funcs</a:t>
            </a:r>
            <a:r>
              <a:rPr lang="en-US" baseline="0" dirty="0"/>
              <a:t> to be </a:t>
            </a:r>
            <a:r>
              <a:rPr lang="en-US" baseline="0" dirty="0" err="1"/>
              <a:t>impl’d</a:t>
            </a:r>
            <a:r>
              <a:rPr lang="en-US" baseline="0" dirty="0"/>
              <a:t> for every m and valid r</a:t>
            </a:r>
          </a:p>
          <a:p>
            <a:r>
              <a:rPr lang="en-US" baseline="0" dirty="0"/>
              <a:t>Each tensor is </a:t>
            </a:r>
            <a:r>
              <a:rPr lang="en-US" baseline="0" dirty="0" err="1"/>
              <a:t>param’d</a:t>
            </a:r>
            <a:r>
              <a:rPr lang="en-US" baseline="0" dirty="0"/>
              <a:t> by Fact index m and base ring r; Single </a:t>
            </a:r>
            <a:r>
              <a:rPr lang="en-US" baseline="0" dirty="0" err="1"/>
              <a:t>param</a:t>
            </a:r>
            <a:r>
              <a:rPr lang="en-US" baseline="0" dirty="0"/>
              <a:t> allows easy m/r switch</a:t>
            </a:r>
          </a:p>
          <a:p>
            <a:r>
              <a:rPr lang="en-US" baseline="0" dirty="0"/>
              <a:t>Strong interface prevents us from expressing superclass </a:t>
            </a:r>
          </a:p>
          <a:p>
            <a:r>
              <a:rPr lang="en-US" baseline="0" dirty="0"/>
              <a:t>Prevents easily expressing </a:t>
            </a:r>
            <a:r>
              <a:rPr lang="en-US" baseline="0" dirty="0" err="1"/>
              <a:t>supclass</a:t>
            </a:r>
            <a:r>
              <a:rPr lang="en-US" baseline="0" dirty="0"/>
              <a:t> </a:t>
            </a:r>
            <a:r>
              <a:rPr lang="en-US" baseline="0" dirty="0" err="1"/>
              <a:t>consts</a:t>
            </a:r>
            <a:r>
              <a:rPr lang="en-US" baseline="0" dirty="0"/>
              <a:t>. (t m) is App, and (t m r) is </a:t>
            </a:r>
            <a:r>
              <a:rPr lang="en-US" baseline="0" dirty="0" err="1"/>
              <a:t>Eq</a:t>
            </a:r>
            <a:r>
              <a:rPr lang="en-US" baseline="0" dirty="0"/>
              <a:t> when r is Eq. Instead, entailment which must be used explicitly</a:t>
            </a:r>
          </a:p>
          <a:p>
            <a:r>
              <a:rPr lang="en-US" baseline="0" dirty="0" err="1"/>
              <a:t>Assoc</a:t>
            </a:r>
            <a:r>
              <a:rPr lang="en-US" baseline="0" dirty="0"/>
              <a:t> </a:t>
            </a:r>
            <a:r>
              <a:rPr lang="en-US" baseline="0" dirty="0" err="1"/>
              <a:t>const</a:t>
            </a:r>
            <a:r>
              <a:rPr lang="en-US" baseline="0" dirty="0"/>
              <a:t> fam </a:t>
            </a:r>
            <a:r>
              <a:rPr lang="en-US" baseline="0" dirty="0" err="1"/>
              <a:t>Telt</a:t>
            </a:r>
            <a:r>
              <a:rPr lang="en-US" baseline="0" dirty="0"/>
              <a:t> allows restricted </a:t>
            </a:r>
            <a:r>
              <a:rPr lang="en-US" baseline="0" dirty="0" err="1"/>
              <a:t>elt</a:t>
            </a:r>
            <a:r>
              <a:rPr lang="en-US" baseline="0" dirty="0"/>
              <a:t> type r, e.g., many efficient containers require an Unbox constrain</a:t>
            </a:r>
          </a:p>
          <a:p>
            <a:r>
              <a:rPr lang="en-US" baseline="0" dirty="0" err="1"/>
              <a:t>typic</a:t>
            </a:r>
            <a:r>
              <a:rPr lang="en-US" baseline="0" dirty="0"/>
              <a:t> </a:t>
            </a:r>
            <a:r>
              <a:rPr lang="en-US" baseline="0" dirty="0" err="1"/>
              <a:t>lin</a:t>
            </a:r>
            <a:r>
              <a:rPr lang="en-US" baseline="0" dirty="0"/>
              <a:t> trans on </a:t>
            </a:r>
            <a:r>
              <a:rPr lang="en-US" baseline="0" dirty="0" err="1"/>
              <a:t>ts</a:t>
            </a:r>
            <a:r>
              <a:rPr lang="en-US" baseline="0" dirty="0"/>
              <a:t>. Can easy express divisibility</a:t>
            </a:r>
          </a:p>
          <a:p>
            <a:r>
              <a:rPr lang="en-US" baseline="0" dirty="0"/>
              <a:t>Trevor </a:t>
            </a:r>
            <a:r>
              <a:rPr lang="en-US" baseline="0" dirty="0" err="1"/>
              <a:t>McDonell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Cyc</a:t>
            </a:r>
            <a:r>
              <a:rPr lang="en-US" dirty="0"/>
              <a:t> is</a:t>
            </a:r>
            <a:r>
              <a:rPr lang="en-US" baseline="0" dirty="0"/>
              <a:t> a GADT, t is tensor backend</a:t>
            </a:r>
          </a:p>
          <a:p>
            <a:r>
              <a:rPr lang="en-US" baseline="0" dirty="0"/>
              <a:t>multiple constructors for different reps (Pow, Dec, CRT, </a:t>
            </a:r>
            <a:r>
              <a:rPr lang="en-US" baseline="0" dirty="0" err="1"/>
              <a:t>etc</a:t>
            </a:r>
            <a:r>
              <a:rPr lang="en-US" baseline="0" dirty="0"/>
              <a:t>). Different reps are necessary/more efficient for some ops</a:t>
            </a:r>
          </a:p>
          <a:p>
            <a:r>
              <a:rPr lang="en-US" baseline="0" dirty="0"/>
              <a:t>Wrapper tries to choose most efficient rep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84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Ongoing</a:t>
            </a:r>
            <a:r>
              <a:rPr lang="en-US" baseline="0" dirty="0"/>
              <a:t> perf issues; all due to lack of spec</a:t>
            </a:r>
          </a:p>
          <a:p>
            <a:r>
              <a:rPr lang="en-US" baseline="0" dirty="0"/>
              <a:t>When spec does happen, can be defeated by something as simple as</a:t>
            </a:r>
          </a:p>
          <a:p>
            <a:r>
              <a:rPr lang="en-US" baseline="0" dirty="0"/>
              <a:t>Application perf seems like black box; main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all</a:t>
            </a:r>
            <a:r>
              <a:rPr lang="en-US" baseline="0" dirty="0"/>
              <a:t> for now, please find me afterwards for more details!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gear:</a:t>
            </a:r>
            <a:r>
              <a:rPr lang="en-US" baseline="0" dirty="0"/>
              <a:t> ongoing practical issues/challenges</a:t>
            </a:r>
          </a:p>
          <a:p>
            <a:r>
              <a:rPr lang="en-US" baseline="0" dirty="0"/>
              <a:t>Mature H libs work best for mono </a:t>
            </a:r>
            <a:r>
              <a:rPr lang="en-US" baseline="0" dirty="0" err="1"/>
              <a:t>funcs</a:t>
            </a:r>
            <a:endParaRPr lang="en-US" baseline="0" dirty="0"/>
          </a:p>
          <a:p>
            <a:r>
              <a:rPr lang="en-US" baseline="0" dirty="0"/>
              <a:t>Lol extensive use of polymorphism =&gt; run poly </a:t>
            </a:r>
            <a:r>
              <a:rPr lang="en-US" baseline="0" dirty="0" err="1"/>
              <a:t>funcs</a:t>
            </a:r>
            <a:r>
              <a:rPr lang="en-US" baseline="0" dirty="0"/>
              <a:t> on different </a:t>
            </a:r>
            <a:r>
              <a:rPr lang="en-US" baseline="0" dirty="0" err="1"/>
              <a:t>params</a:t>
            </a:r>
            <a:endParaRPr lang="en-US" baseline="0" dirty="0"/>
          </a:p>
          <a:p>
            <a:r>
              <a:rPr lang="en-US" baseline="0" dirty="0"/>
              <a:t>Naïve way to </a:t>
            </a:r>
            <a:r>
              <a:rPr lang="en-US" baseline="0" dirty="0" err="1"/>
              <a:t>monomorphize</a:t>
            </a:r>
            <a:r>
              <a:rPr lang="en-US" baseline="0" dirty="0"/>
              <a:t> prop</a:t>
            </a:r>
          </a:p>
          <a:p>
            <a:r>
              <a:rPr lang="en-US" baseline="0" dirty="0"/>
              <a:t>Lots of dup, even for one property; difficult to change </a:t>
            </a:r>
            <a:r>
              <a:rPr lang="en-US" baseline="0" dirty="0" err="1"/>
              <a:t>param</a:t>
            </a:r>
            <a:r>
              <a:rPr lang="en-US" baseline="0" dirty="0"/>
              <a:t> combos</a:t>
            </a:r>
          </a:p>
          <a:p>
            <a:r>
              <a:rPr lang="en-US" baseline="0" dirty="0"/>
              <a:t>Workaround: prevents spec and take minutes to </a:t>
            </a:r>
            <a:r>
              <a:rPr lang="en-US" baseline="0" dirty="0" err="1"/>
              <a:t>recomp</a:t>
            </a:r>
            <a:r>
              <a:rPr lang="en-US" baseline="0" dirty="0"/>
              <a:t>, discussion on </a:t>
            </a:r>
            <a:r>
              <a:rPr lang="en-US" baseline="0" dirty="0" err="1"/>
              <a:t>reddit</a:t>
            </a:r>
            <a:r>
              <a:rPr lang="en-US" baseline="0" dirty="0"/>
              <a:t>: impact on productivity</a:t>
            </a:r>
          </a:p>
          <a:p>
            <a:r>
              <a:rPr lang="en-US" baseline="0" dirty="0"/>
              <a:t>Main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6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  <a:p>
            <a:r>
              <a:rPr lang="en-US" dirty="0"/>
              <a:t>Cap and low lamb</a:t>
            </a:r>
            <a:r>
              <a:rPr lang="en-US" baseline="0" dirty="0"/>
              <a:t> reflect combo</a:t>
            </a:r>
          </a:p>
          <a:p>
            <a:r>
              <a:rPr lang="en-US" baseline="0" dirty="0"/>
              <a:t>We 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27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</a:t>
            </a:r>
          </a:p>
          <a:p>
            <a:r>
              <a:rPr lang="en-US" dirty="0"/>
              <a:t>Cap and low lamb</a:t>
            </a:r>
            <a:r>
              <a:rPr lang="en-US" baseline="0" dirty="0"/>
              <a:t> reflect combo</a:t>
            </a:r>
          </a:p>
          <a:p>
            <a:r>
              <a:rPr lang="en-US" baseline="0" dirty="0"/>
              <a:t>We refer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4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Lattice schemes and the efficient version based on cyclotomic rings *can* derive security from hard problems on lattices.</a:t>
            </a:r>
          </a:p>
          <a:p>
            <a:r>
              <a:rPr lang="en-US" baseline="0" dirty="0"/>
              <a:t>Lattice: periodic, infinite</a:t>
            </a:r>
            <a:br>
              <a:rPr lang="en-US" baseline="0" dirty="0"/>
            </a:br>
            <a:r>
              <a:rPr lang="en-US" baseline="0" dirty="0"/>
              <a:t>hundreds of dims</a:t>
            </a:r>
          </a:p>
          <a:p>
            <a:r>
              <a:rPr lang="en-US" baseline="0" dirty="0"/>
              <a:t>3 advents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random instances of the problems that schemes are based on are as hard as any instance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Kirin</a:t>
            </a:r>
          </a:p>
          <a:p>
            <a:endParaRPr lang="en-US" baseline="0" dirty="0"/>
          </a:p>
          <a:p>
            <a:r>
              <a:rPr lang="en-US" baseline="0" dirty="0"/>
              <a:t>Don’t mention rings</a:t>
            </a:r>
          </a:p>
          <a:p>
            <a:r>
              <a:rPr lang="en-US" baseline="0" dirty="0"/>
              <a:t>ABE for arbitrary access functions</a:t>
            </a:r>
          </a:p>
          <a:p>
            <a:r>
              <a:rPr lang="en-US" baseline="0" dirty="0"/>
              <a:t>Discuss FULLY HE in a little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1807C-07C2-47C3-9901-5724D78864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1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this talk/cryptozoology</a:t>
            </a:r>
          </a:p>
          <a:p>
            <a:r>
              <a:rPr lang="en-US" baseline="0" dirty="0"/>
              <a:t>Cryptids &lt;-&gt; schemes</a:t>
            </a:r>
          </a:p>
          <a:p>
            <a:r>
              <a:rPr lang="en-US" baseline="0" dirty="0"/>
              <a:t>Some: any zoo</a:t>
            </a:r>
          </a:p>
          <a:p>
            <a:r>
              <a:rPr lang="en-US" baseline="0" dirty="0"/>
              <a:t>Others: FHE, only realized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Kirin</a:t>
            </a:r>
          </a:p>
          <a:p>
            <a:endParaRPr lang="en-US" baseline="0" dirty="0"/>
          </a:p>
          <a:p>
            <a:r>
              <a:rPr lang="en-US" baseline="0" dirty="0"/>
              <a:t>Don’t mention rings</a:t>
            </a:r>
          </a:p>
          <a:p>
            <a:r>
              <a:rPr lang="en-US" baseline="0" dirty="0"/>
              <a:t>ABE for arbitrary access functions</a:t>
            </a:r>
          </a:p>
          <a:p>
            <a:r>
              <a:rPr lang="en-US" baseline="0" dirty="0"/>
              <a:t>Discuss FULLY HE in a little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1807C-07C2-47C3-9901-5724D78864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63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/>
            <a:r>
              <a:rPr lang="en-US" dirty="0"/>
              <a:t>Cryptids</a:t>
            </a:r>
            <a:r>
              <a:rPr lang="en-US" baseline="0" dirty="0"/>
              <a:t> may seem mysterious</a:t>
            </a:r>
          </a:p>
          <a:p>
            <a:pPr defTabSz="966612"/>
            <a:r>
              <a:rPr lang="en-US" baseline="0" dirty="0"/>
              <a:t>Handful of genes</a:t>
            </a:r>
          </a:p>
          <a:p>
            <a:pPr defTabSz="966612"/>
            <a:r>
              <a:rPr lang="en-US" baseline="0" dirty="0"/>
              <a:t>List</a:t>
            </a:r>
          </a:p>
          <a:p>
            <a:pPr defTabSz="966612"/>
            <a:r>
              <a:rPr lang="en-US" baseline="0" dirty="0"/>
              <a:t>Lol/</a:t>
            </a:r>
            <a:r>
              <a:rPr lang="en-US" baseline="0" dirty="0" err="1"/>
              <a:t>genetical</a:t>
            </a:r>
            <a:r>
              <a:rPr lang="en-US" baseline="0" dirty="0"/>
              <a:t> </a:t>
            </a:r>
            <a:r>
              <a:rPr lang="en-US" baseline="0" dirty="0" err="1"/>
              <a:t>eng.</a:t>
            </a:r>
            <a:r>
              <a:rPr lang="en-US" baseline="0" dirty="0"/>
              <a:t> Cryptids/combine genes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1807C-07C2-47C3-9901-5724D78864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8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0E0E0"/>
                </a:solidFill>
              </a:rPr>
              <a:t>Designed Lol w/ 4 props: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0E0E0"/>
                </a:solidFill>
              </a:rPr>
              <a:t>B</a:t>
            </a:r>
            <a:r>
              <a:rPr lang="en-US" baseline="0" dirty="0">
                <a:solidFill>
                  <a:srgbClr val="E0E0E0"/>
                </a:solidFill>
              </a:rPr>
              <a:t>1 and B2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>
                <a:solidFill>
                  <a:srgbClr val="E0E0E0"/>
                </a:solidFill>
              </a:rPr>
              <a:t>Num-pred</a:t>
            </a:r>
            <a:r>
              <a:rPr lang="en-US" baseline="0" dirty="0">
                <a:solidFill>
                  <a:srgbClr val="E0E0E0"/>
                </a:solidFill>
              </a:rPr>
              <a:t> lib for </a:t>
            </a:r>
            <a:r>
              <a:rPr lang="en-US" baseline="0" dirty="0" err="1">
                <a:solidFill>
                  <a:srgbClr val="E0E0E0"/>
                </a:solidFill>
              </a:rPr>
              <a:t>num</a:t>
            </a:r>
            <a:r>
              <a:rPr lang="en-US" baseline="0" dirty="0">
                <a:solidFill>
                  <a:srgbClr val="E0E0E0"/>
                </a:solidFill>
              </a:rPr>
              <a:t> classes/algebraic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E0E0E0"/>
                </a:solidFill>
              </a:rPr>
              <a:t>Spec. reps for </a:t>
            </a:r>
            <a:r>
              <a:rPr lang="en-US" baseline="0" dirty="0" err="1">
                <a:solidFill>
                  <a:srgbClr val="E0E0E0"/>
                </a:solidFill>
              </a:rPr>
              <a:t>cyc</a:t>
            </a:r>
            <a:r>
              <a:rPr lang="en-US" baseline="0" dirty="0">
                <a:solidFill>
                  <a:srgbClr val="E0E0E0"/>
                </a:solidFill>
              </a:rPr>
              <a:t> rings, fast </a:t>
            </a:r>
            <a:r>
              <a:rPr lang="en-US" baseline="0" dirty="0" err="1">
                <a:solidFill>
                  <a:srgbClr val="E0E0E0"/>
                </a:solidFill>
              </a:rPr>
              <a:t>algs</a:t>
            </a:r>
            <a:r>
              <a:rPr lang="en-US" baseline="0" dirty="0">
                <a:solidFill>
                  <a:srgbClr val="E0E0E0"/>
                </a:solidFill>
              </a:rPr>
              <a:t> for efficient schemes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rgbClr val="E0E0E0"/>
                </a:solidFill>
              </a:rPr>
              <a:t>Supports </a:t>
            </a:r>
            <a:r>
              <a:rPr lang="en-US" baseline="0" dirty="0" err="1">
                <a:solidFill>
                  <a:srgbClr val="E0E0E0"/>
                </a:solidFill>
              </a:rPr>
              <a:t>th</a:t>
            </a:r>
            <a:r>
              <a:rPr lang="en-US" baseline="0" dirty="0">
                <a:solidFill>
                  <a:srgbClr val="E0E0E0"/>
                </a:solidFill>
              </a:rPr>
              <a:t>-rec’d </a:t>
            </a:r>
            <a:r>
              <a:rPr lang="en-US" baseline="0" dirty="0" err="1">
                <a:solidFill>
                  <a:srgbClr val="E0E0E0"/>
                </a:solidFill>
              </a:rPr>
              <a:t>algs</a:t>
            </a:r>
            <a:r>
              <a:rPr lang="en-US" baseline="0" dirty="0">
                <a:solidFill>
                  <a:srgbClr val="E0E0E0"/>
                </a:solidFill>
              </a:rPr>
              <a:t> that ensure </a:t>
            </a:r>
            <a:r>
              <a:rPr lang="en-US" baseline="0" dirty="0" err="1">
                <a:solidFill>
                  <a:srgbClr val="E0E0E0"/>
                </a:solidFill>
              </a:rPr>
              <a:t>w.c.h</a:t>
            </a:r>
            <a:r>
              <a:rPr lang="en-US" baseline="0" dirty="0">
                <a:solidFill>
                  <a:srgbClr val="E0E0E0"/>
                </a:solidFill>
              </a:rPr>
              <a:t> guars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0E0E0"/>
                </a:solidFill>
              </a:rPr>
              <a:t>Designed for correct </a:t>
            </a:r>
            <a:r>
              <a:rPr lang="en-US" dirty="0" err="1">
                <a:solidFill>
                  <a:srgbClr val="E0E0E0"/>
                </a:solidFill>
              </a:rPr>
              <a:t>impls</a:t>
            </a:r>
            <a:endParaRPr lang="en-US" dirty="0">
              <a:solidFill>
                <a:srgbClr val="E0E0E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0E0E0"/>
                </a:solidFill>
              </a:rPr>
              <a:t>Use H’s TS and 28 </a:t>
            </a:r>
            <a:r>
              <a:rPr lang="en-US" dirty="0" err="1">
                <a:solidFill>
                  <a:srgbClr val="E0E0E0"/>
                </a:solidFill>
              </a:rPr>
              <a:t>exts</a:t>
            </a:r>
            <a:r>
              <a:rPr lang="en-US" baseline="0" dirty="0">
                <a:solidFill>
                  <a:srgbClr val="E0E0E0"/>
                </a:solidFill>
              </a:rPr>
              <a:t> to stat enforce invars and m </a:t>
            </a:r>
            <a:r>
              <a:rPr lang="en-US" baseline="0" dirty="0" err="1">
                <a:solidFill>
                  <a:srgbClr val="E0E0E0"/>
                </a:solidFill>
              </a:rPr>
              <a:t>consts</a:t>
            </a:r>
            <a:endParaRPr lang="en-US" dirty="0">
              <a:solidFill>
                <a:srgbClr val="E0E0E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0E0E0"/>
                </a:solidFill>
              </a:rPr>
              <a:t>Pushes H’s TS to its limits, and beyond in case of 34 GHC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0E0E0"/>
                </a:solidFill>
              </a:rPr>
              <a:t>Includes </a:t>
            </a:r>
            <a:r>
              <a:rPr lang="en-US" dirty="0" err="1">
                <a:solidFill>
                  <a:srgbClr val="E0E0E0"/>
                </a:solidFill>
              </a:rPr>
              <a:t>func</a:t>
            </a:r>
            <a:r>
              <a:rPr lang="en-US" dirty="0">
                <a:solidFill>
                  <a:srgbClr val="E0E0E0"/>
                </a:solidFill>
              </a:rPr>
              <a:t> not in other </a:t>
            </a:r>
            <a:r>
              <a:rPr lang="en-US" dirty="0" err="1">
                <a:solidFill>
                  <a:srgbClr val="E0E0E0"/>
                </a:solidFill>
              </a:rPr>
              <a:t>impls</a:t>
            </a:r>
            <a:r>
              <a:rPr lang="en-US" dirty="0">
                <a:solidFill>
                  <a:srgbClr val="E0E0E0"/>
                </a:solidFill>
              </a:rPr>
              <a:t>; permits novel apps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E0E0E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E0E0E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0E0E0"/>
                </a:solidFill>
              </a:rPr>
              <a:t>(34 bugs, 8 feature requests, 28 extensions)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8406, 8668, 8774, 9386, 9633, 9729, 9733, 9888, 10056, 10195, 10338, 10390, 10427, 10428, 10905, 10924, 10987, 10995, 11248, 11249, 11250, 11498, 11577, 11628, 11948, 12067, 12068, 12074, 12152, 12175, 12395, 12396, 12461, 12574, 12575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reqs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(8099), 9778, 9784, 9939, 11008, 11243 (12271), 12543</a:t>
            </a: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71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Lol designed w/ several layers for modularity and clean </a:t>
            </a:r>
            <a:r>
              <a:rPr lang="en-US" dirty="0" err="1"/>
              <a:t>ifacesI</a:t>
            </a:r>
            <a:endParaRPr lang="en-US" dirty="0"/>
          </a:p>
          <a:p>
            <a:r>
              <a:rPr lang="en-US" dirty="0"/>
              <a:t>C-systems make up crypto</a:t>
            </a:r>
          </a:p>
          <a:p>
            <a:r>
              <a:rPr lang="en-US" dirty="0"/>
              <a:t>Seen</a:t>
            </a:r>
            <a:r>
              <a:rPr lang="en-US" baseline="0" dirty="0"/>
              <a:t> these are made of genes, which exposed at </a:t>
            </a:r>
            <a:r>
              <a:rPr lang="en-US" baseline="0" dirty="0" err="1"/>
              <a:t>Cyc</a:t>
            </a:r>
            <a:r>
              <a:rPr lang="en-US" baseline="0" dirty="0"/>
              <a:t> layer</a:t>
            </a:r>
          </a:p>
          <a:p>
            <a:r>
              <a:rPr lang="en-US" baseline="0" dirty="0"/>
              <a:t>Genes formed from DNA at TL, which exposes linear trans on </a:t>
            </a:r>
            <a:r>
              <a:rPr lang="en-US" baseline="0" dirty="0" err="1"/>
              <a:t>ts</a:t>
            </a:r>
            <a:endParaRPr lang="en-US" baseline="0" dirty="0"/>
          </a:p>
          <a:p>
            <a:r>
              <a:rPr lang="en-US" baseline="0" dirty="0"/>
              <a:t>Trans sparse </a:t>
            </a:r>
            <a:r>
              <a:rPr lang="en-US" baseline="0" dirty="0" err="1"/>
              <a:t>decomps</a:t>
            </a:r>
            <a:r>
              <a:rPr lang="en-US" baseline="0" dirty="0"/>
              <a:t>, express with domain spec</a:t>
            </a:r>
          </a:p>
          <a:p>
            <a:r>
              <a:rPr lang="en-US" baseline="0" dirty="0"/>
              <a:t>DNA at TL formed from </a:t>
            </a:r>
            <a:r>
              <a:rPr lang="en-US" baseline="0" dirty="0" err="1"/>
              <a:t>indivis</a:t>
            </a:r>
            <a:r>
              <a:rPr lang="en-US" baseline="0" dirty="0"/>
              <a:t> comps of </a:t>
            </a:r>
            <a:r>
              <a:rPr lang="en-US" baseline="0" dirty="0" err="1"/>
              <a:t>lat</a:t>
            </a:r>
            <a:r>
              <a:rPr lang="en-US" baseline="0" dirty="0"/>
              <a:t> crypto: list</a:t>
            </a:r>
          </a:p>
          <a:p>
            <a:r>
              <a:rPr lang="en-US" baseline="0" dirty="0"/>
              <a:t>We’ll take a closer look at Integer and Tensor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Cyc</a:t>
            </a:r>
            <a:r>
              <a:rPr lang="en-US" dirty="0"/>
              <a:t> rings </a:t>
            </a:r>
            <a:r>
              <a:rPr lang="en-US" dirty="0" err="1"/>
              <a:t>def’d</a:t>
            </a:r>
            <a:r>
              <a:rPr lang="en-US" dirty="0"/>
              <a:t> by </a:t>
            </a:r>
            <a:r>
              <a:rPr lang="en-US" dirty="0" err="1"/>
              <a:t>cyc</a:t>
            </a:r>
            <a:r>
              <a:rPr lang="en-US" dirty="0"/>
              <a:t> index.</a:t>
            </a:r>
          </a:p>
          <a:p>
            <a:r>
              <a:rPr lang="en-US" dirty="0"/>
              <a:t>One </a:t>
            </a:r>
            <a:r>
              <a:rPr lang="en-US" dirty="0" err="1"/>
              <a:t>cyc</a:t>
            </a:r>
            <a:r>
              <a:rPr lang="en-US" dirty="0"/>
              <a:t> ring for every </a:t>
            </a:r>
            <a:r>
              <a:rPr lang="en-US" dirty="0" err="1"/>
              <a:t>pos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m</a:t>
            </a:r>
          </a:p>
          <a:p>
            <a:r>
              <a:rPr lang="en-US" dirty="0"/>
              <a:t>E.g., m=1 </a:t>
            </a:r>
            <a:r>
              <a:rPr lang="en-US" dirty="0">
                <a:sym typeface="Wingdings" panose="05000000000000000000" pitchFamily="2" charset="2"/>
              </a:rPr>
              <a:t> “one ring”</a:t>
            </a:r>
          </a:p>
          <a:p>
            <a:r>
              <a:rPr lang="en-US" dirty="0">
                <a:sym typeface="Wingdings" panose="05000000000000000000" pitchFamily="2" charset="2"/>
              </a:rPr>
              <a:t>Ring ops </a:t>
            </a:r>
            <a:r>
              <a:rPr lang="en-US" dirty="0" err="1">
                <a:sym typeface="Wingdings" panose="05000000000000000000" pitchFamily="2" charset="2"/>
              </a:rPr>
              <a:t>def’d</a:t>
            </a:r>
            <a:r>
              <a:rPr lang="en-US" dirty="0">
                <a:sym typeface="Wingdings" panose="05000000000000000000" pitchFamily="2" charset="2"/>
              </a:rPr>
              <a:t> by fact of m, </a:t>
            </a:r>
            <a:r>
              <a:rPr lang="en-US" dirty="0" err="1">
                <a:sym typeface="Wingdings" panose="05000000000000000000" pitchFamily="2" charset="2"/>
              </a:rPr>
              <a:t>bc</a:t>
            </a:r>
            <a:r>
              <a:rPr lang="en-US" dirty="0">
                <a:sym typeface="Wingdings" panose="05000000000000000000" pitchFamily="2" charset="2"/>
              </a:rPr>
              <a:t>,</a:t>
            </a:r>
            <a:r>
              <a:rPr lang="en-US" baseline="0" dirty="0">
                <a:sym typeface="Wingdings" panose="05000000000000000000" pitchFamily="2" charset="2"/>
              </a:rPr>
              <a:t> e.g., R_6 is “prod” of R_2 and R_3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Inter-ring ops have </a:t>
            </a:r>
            <a:r>
              <a:rPr lang="en-US" baseline="0" dirty="0" err="1">
                <a:sym typeface="Wingdings" panose="05000000000000000000" pitchFamily="2" charset="2"/>
              </a:rPr>
              <a:t>add’l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consts</a:t>
            </a:r>
            <a:r>
              <a:rPr lang="en-US" baseline="0" dirty="0">
                <a:sym typeface="Wingdings" panose="05000000000000000000" pitchFamily="2" charset="2"/>
              </a:rPr>
              <a:t>, </a:t>
            </a:r>
            <a:r>
              <a:rPr lang="en-US" baseline="0" dirty="0" err="1">
                <a:sym typeface="Wingdings" panose="05000000000000000000" pitchFamily="2" charset="2"/>
              </a:rPr>
              <a:t>req’ing</a:t>
            </a:r>
            <a:r>
              <a:rPr lang="en-US" baseline="0" dirty="0">
                <a:sym typeface="Wingdings" panose="05000000000000000000" pitchFamily="2" charset="2"/>
              </a:rPr>
              <a:t> one </a:t>
            </a:r>
            <a:r>
              <a:rPr lang="en-US" baseline="0" dirty="0" err="1">
                <a:sym typeface="Wingdings" panose="05000000000000000000" pitchFamily="2" charset="2"/>
              </a:rPr>
              <a:t>idx</a:t>
            </a:r>
            <a:r>
              <a:rPr lang="en-US" baseline="0" dirty="0">
                <a:sym typeface="Wingdings" panose="05000000000000000000" pitchFamily="2" charset="2"/>
              </a:rPr>
              <a:t> to div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Like to enforce such </a:t>
            </a:r>
            <a:r>
              <a:rPr lang="en-US" baseline="0" dirty="0" err="1">
                <a:sym typeface="Wingdings" panose="05000000000000000000" pitchFamily="2" charset="2"/>
              </a:rPr>
              <a:t>consts</a:t>
            </a:r>
            <a:r>
              <a:rPr lang="en-US" baseline="0" dirty="0">
                <a:sym typeface="Wingdings" panose="05000000000000000000" pitchFamily="2" charset="2"/>
              </a:rPr>
              <a:t> at TL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Requires exposing fact of </a:t>
            </a:r>
            <a:r>
              <a:rPr lang="en-US" baseline="0" dirty="0" err="1">
                <a:sym typeface="Wingdings" panose="05000000000000000000" pitchFamily="2" charset="2"/>
              </a:rPr>
              <a:t>idx</a:t>
            </a:r>
            <a:r>
              <a:rPr lang="en-US" baseline="0" dirty="0">
                <a:sym typeface="Wingdings" panose="05000000000000000000" pitchFamily="2" charset="2"/>
              </a:rPr>
              <a:t> and maniple at TL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Also move between data/TL reps of </a:t>
            </a:r>
            <a:r>
              <a:rPr lang="en-US" baseline="0" dirty="0" err="1">
                <a:sym typeface="Wingdings" panose="05000000000000000000" pitchFamily="2" charset="2"/>
              </a:rPr>
              <a:t>idx</a:t>
            </a:r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Achieve these goals, we use DK &amp; S to sim dep </a:t>
            </a:r>
            <a:r>
              <a:rPr lang="en-US" baseline="0" dirty="0" err="1">
                <a:sym typeface="Wingdings" panose="05000000000000000000" pitchFamily="2" charset="2"/>
              </a:rPr>
              <a:t>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FCDC-2708-498D-80D3-C40C948B08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8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79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307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977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4135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938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867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0784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79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2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0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4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6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8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33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2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7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AD347D-5ACD-4C99-B74B-A9C85AD731AF}" type="datetimeFigureOut">
              <a:rPr lang="en-US" smtClean="0"/>
              <a:t>9/24/2016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98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vignette2.wikia.nocookie.net/howrse/images/6/63/Qilin-0.png/revision/latest?cb=20141024035649" TargetMode="External"/><Relationship Id="rId13" Type="http://schemas.openxmlformats.org/officeDocument/2006/relationships/hyperlink" Target="http://www.3dmoleculardesigns.com/3DMD-Files/Demo-DNA-Nucleotides/TeacherNotesNucleotides.jpg" TargetMode="External"/><Relationship Id="rId18" Type="http://schemas.openxmlformats.org/officeDocument/2006/relationships/hyperlink" Target="https://res.cloudinary.com/teepublic/image/private/s--OnRsx4wc--/b_rgb:42332c,c_limit,f_jpg,h_800,q_90,w_800/v1446168514/production/designs/84816_1.jpg" TargetMode="External"/><Relationship Id="rId3" Type="http://schemas.openxmlformats.org/officeDocument/2006/relationships/hyperlink" Target="https://upload.wikimedia.org/wikipedia/commons/thumb/9/91/Octicons-mark-github.svg/2000px-Octicons-mark-github.svg.png" TargetMode="External"/><Relationship Id="rId21" Type="http://schemas.openxmlformats.org/officeDocument/2006/relationships/hyperlink" Target="https://upload.wikimedia.org/wikipedia/commons/thumb/4/47/Torus.svg/2000px-Torus.svg.png" TargetMode="External"/><Relationship Id="rId7" Type="http://schemas.openxmlformats.org/officeDocument/2006/relationships/hyperlink" Target="http://killingbatteries.com/wp-content/uploads/2013/10/loch_ness_monster.gif" TargetMode="External"/><Relationship Id="rId12" Type="http://schemas.openxmlformats.org/officeDocument/2006/relationships/hyperlink" Target="http://www.sogab.com.br/user2/FISH_chromosome.jpg" TargetMode="External"/><Relationship Id="rId17" Type="http://schemas.openxmlformats.org/officeDocument/2006/relationships/hyperlink" Target="https://avatars0.githubusercontent.com/u/450574?v=3&amp;s=400" TargetMode="External"/><Relationship Id="rId2" Type="http://schemas.openxmlformats.org/officeDocument/2006/relationships/hyperlink" Target="https://cdn.sstatic.net/Sites/stackoverflow/img/apple-touch-icon@2.png?v=73d79a89bded&amp;a" TargetMode="External"/><Relationship Id="rId16" Type="http://schemas.openxmlformats.org/officeDocument/2006/relationships/hyperlink" Target="http://www.visual-integrity.com/wp-content/uploads/2016/02/pdf-page.png" TargetMode="External"/><Relationship Id="rId20" Type="http://schemas.openxmlformats.org/officeDocument/2006/relationships/hyperlink" Target="http://rocketdock.com/images/screenshots/One-Rin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wobytwomeandyou.com/5/LL_June_files/zoogate_c.png" TargetMode="External"/><Relationship Id="rId11" Type="http://schemas.openxmlformats.org/officeDocument/2006/relationships/hyperlink" Target="http://blogs.nwic.edu/pavlik/files/2014/02/Bigfoot.png" TargetMode="External"/><Relationship Id="rId5" Type="http://schemas.openxmlformats.org/officeDocument/2006/relationships/hyperlink" Target="https://upload.wikimedia.org/wikipedia/commons/thumb/2/27/Lattice-reduction.svg/2000px-Lattice-reduction.svg.png" TargetMode="External"/><Relationship Id="rId15" Type="http://schemas.openxmlformats.org/officeDocument/2006/relationships/hyperlink" Target="https://octodex.github.com/Kimonotocat" TargetMode="External"/><Relationship Id="rId10" Type="http://schemas.openxmlformats.org/officeDocument/2006/relationships/hyperlink" Target="https://upload.wikimedia.org/wikipedia/commons/thumb/9/9b/Chupacabras.svg/220px-Chupacabras.svg.png" TargetMode="External"/><Relationship Id="rId19" Type="http://schemas.openxmlformats.org/officeDocument/2006/relationships/hyperlink" Target="http://www.clipartkid.com/images/63/diamond-ring-clipart-clipart-panda-free-clipart-images-U2VoZf-clipart.gif" TargetMode="External"/><Relationship Id="rId4" Type="http://schemas.openxmlformats.org/officeDocument/2006/relationships/hyperlink" Target="https://trac.edgewall.org/" TargetMode="External"/><Relationship Id="rId9" Type="http://schemas.openxmlformats.org/officeDocument/2006/relationships/hyperlink" Target="http://vignette2.wikia.nocookie.net/reddeadredemption/images/c/c3/Lentri.png/revision/latest?cb=20111116113558" TargetMode="External"/><Relationship Id="rId14" Type="http://schemas.openxmlformats.org/officeDocument/2006/relationships/hyperlink" Target="http://www.icone-png.com/png/51/51458.png" TargetMode="External"/><Relationship Id="rId22" Type="http://schemas.openxmlformats.org/officeDocument/2006/relationships/hyperlink" Target="http://thefutureofcandy.weebly.com/uploads/3/9/7/7/39773090/s226017162721056366_p3_i2_w370.pn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15.gi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jpe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jpeg"/><Relationship Id="rId11" Type="http://schemas.openxmlformats.org/officeDocument/2006/relationships/image" Target="../media/image19.pn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13" Type="http://schemas.openxmlformats.org/officeDocument/2006/relationships/image" Target="../media/image3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jpe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1.jpeg"/><Relationship Id="rId11" Type="http://schemas.openxmlformats.org/officeDocument/2006/relationships/image" Target="../media/image29.png"/><Relationship Id="rId5" Type="http://schemas.openxmlformats.org/officeDocument/2006/relationships/image" Target="../media/image20.jpe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11" Type="http://schemas.openxmlformats.org/officeDocument/2006/relationships/image" Target="../media/image41.gif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0" y="1209047"/>
                <a:ext cx="9144000" cy="1231118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l-GR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6000" dirty="0"/>
                  <a:t>:</a:t>
                </a:r>
                <a:br>
                  <a:rPr lang="en-US" sz="6000" dirty="0"/>
                </a:br>
                <a:r>
                  <a:rPr lang="en-US" sz="4800" dirty="0"/>
                  <a:t>Functional Lattice Cryptography</a:t>
                </a:r>
                <a:br>
                  <a:rPr lang="en-US" sz="5400" dirty="0"/>
                </a:br>
                <a:r>
                  <a:rPr lang="en-US" sz="3000" dirty="0"/>
                  <a:t>(Experience Report)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0" y="1209047"/>
                <a:ext cx="9144000" cy="12311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948" y="4793711"/>
            <a:ext cx="2775678" cy="1577483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</a:rPr>
              <a:t>Eric Crockett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80" y="5845414"/>
            <a:ext cx="525780" cy="52578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811207" y="5974873"/>
            <a:ext cx="1415204" cy="405275"/>
            <a:chOff x="2808120" y="5705028"/>
            <a:chExt cx="1886938" cy="54036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8120" y="5705028"/>
              <a:ext cx="465181" cy="46518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273301" y="5752952"/>
              <a:ext cx="142175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tx2"/>
                  </a:solidFill>
                </a:rPr>
                <a:t>crockeea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83948" y="5301679"/>
            <a:ext cx="344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Georgia Institute of Technology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University of Michigan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3148" y="5341470"/>
            <a:ext cx="24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University of Michigan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476138" y="4846719"/>
            <a:ext cx="0" cy="15334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5453148" y="4847055"/>
            <a:ext cx="2397086" cy="6548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solidFill>
                  <a:schemeClr val="tx2"/>
                </a:solidFill>
                <a:effectLst/>
              </a:rPr>
              <a:t>Chris </a:t>
            </a:r>
            <a:r>
              <a:rPr lang="en-US" sz="3000" dirty="0" err="1">
                <a:solidFill>
                  <a:schemeClr val="tx2"/>
                </a:solidFill>
                <a:effectLst/>
              </a:rPr>
              <a:t>Peikert</a:t>
            </a:r>
            <a:endParaRPr lang="en-US" sz="3000" dirty="0">
              <a:solidFill>
                <a:schemeClr val="tx2"/>
              </a:solidFill>
              <a:effectLst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408" y="5977736"/>
            <a:ext cx="363731" cy="3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93"/>
    </mc:Choice>
    <mc:Fallback xmlns="">
      <p:transition spd="slow" advTm="295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415186" y="998753"/>
            <a:ext cx="8521949" cy="46835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 fontScale="2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100" dirty="0">
              <a:solidFill>
                <a:schemeClr val="tx1"/>
              </a:solidFill>
            </a:endParaRPr>
          </a:p>
          <a:p>
            <a:pPr marL="27675" indent="0">
              <a:buNone/>
            </a:pPr>
            <a:r>
              <a:rPr lang="en-US" sz="9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singletons</a:t>
            </a:r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9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27675" indent="0">
              <a:buNone/>
            </a:pPr>
            <a:endParaRPr lang="en-US" sz="9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675" indent="0">
              <a:buNone/>
            </a:pPr>
            <a:endParaRPr lang="en-US" sz="8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675" indent="0">
              <a:buNone/>
            </a:pPr>
            <a:endParaRPr lang="en-US" sz="4800" dirty="0">
              <a:solidFill>
                <a:schemeClr val="tx1">
                  <a:lumMod val="65000"/>
                </a:schemeClr>
              </a:solidFill>
              <a:cs typeface="Courier New" panose="02070309020205020404" pitchFamily="49" charset="0"/>
            </a:endParaRPr>
          </a:p>
          <a:p>
            <a:endParaRPr lang="en-US" sz="8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8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8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675" indent="0">
              <a:buNone/>
            </a:pPr>
            <a:endParaRPr lang="en-US" sz="8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675" indent="0">
              <a:buNone/>
            </a:pPr>
            <a:r>
              <a:rPr lang="en-US" sz="9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|]</a:t>
            </a:r>
          </a:p>
          <a:p>
            <a:pPr marL="27675" indent="0">
              <a:buNone/>
            </a:pPr>
            <a:r>
              <a:rPr lang="en-US" sz="9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Divides</a:t>
            </a:r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US" sz="9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9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600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FDivides</a:t>
            </a:r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US" sz="9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9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6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9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9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543" y="1735892"/>
            <a:ext cx="8459240" cy="2052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newtype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PrimePower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2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1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newtype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Factored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PrimePower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sz="21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1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fDivides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Factored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Factored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br>
              <a:rPr lang="en-US" sz="21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1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fLCM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Factored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Factored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Factored</a:t>
            </a:r>
            <a:endParaRPr lang="en-US" sz="2250" b="1" dirty="0">
              <a:solidFill>
                <a:srgbClr val="00A6D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9447"/>
            <a:ext cx="4354286" cy="115050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Factored Naturals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00848" y="5385021"/>
            <a:ext cx="10448362" cy="1132419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DataKinds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promotes 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PrimePower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Factored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values to types</a:t>
            </a:r>
          </a:p>
          <a:p>
            <a:pPr marL="72900" indent="0">
              <a:buNone/>
            </a:pPr>
            <a:r>
              <a:rPr lang="en-US" sz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1"/>
            <a:r>
              <a:rPr lang="en-US" sz="2400" dirty="0">
                <a:effectLst/>
              </a:rPr>
              <a:t>Singletons creates type families 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FDivides</a:t>
            </a:r>
            <a:r>
              <a:rPr lang="en-US" sz="2400" dirty="0">
                <a:effectLst/>
              </a:rPr>
              <a:t> and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FLCM</a:t>
            </a:r>
            <a:endParaRPr lang="en-US" sz="24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437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80"/>
    </mc:Choice>
    <mc:Fallback xmlns="">
      <p:transition spd="slow" advTm="45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374182" y="3395893"/>
            <a:ext cx="8769818" cy="329346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</a:schemeClr>
                </a:solidFill>
                <a:cs typeface="Courier New" panose="02070309020205020404" pitchFamily="49" charset="0"/>
              </a:rPr>
              <a:t>-- </a:t>
            </a:r>
            <a:r>
              <a:rPr lang="en-US" sz="1500" dirty="0">
                <a:solidFill>
                  <a:schemeClr val="tx1">
                    <a:lumMod val="65000"/>
                  </a:schemeClr>
                </a:solidFill>
                <a:cs typeface="Courier New" panose="02070309020205020404" pitchFamily="49" charset="0"/>
              </a:rPr>
              <a:t>allows constrained base ring for efficiency</a:t>
            </a:r>
            <a:br>
              <a:rPr lang="en-US" sz="2175" dirty="0">
                <a:solidFill>
                  <a:schemeClr val="tx1">
                    <a:lumMod val="65000"/>
                  </a:schemeClr>
                </a:solidFill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br>
              <a:rPr lang="en-US" sz="1425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</a:schemeClr>
                </a:solidFill>
                <a:cs typeface="Courier New" panose="02070309020205020404" pitchFamily="49" charset="0"/>
              </a:rPr>
              <a:t>-- </a:t>
            </a:r>
            <a:r>
              <a:rPr lang="en-US" sz="1500" dirty="0">
                <a:solidFill>
                  <a:schemeClr val="tx1">
                    <a:lumMod val="65000"/>
                  </a:schemeClr>
                </a:solidFill>
                <a:cs typeface="Courier New" panose="02070309020205020404" pitchFamily="49" charset="0"/>
              </a:rPr>
              <a:t>the transforms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lInv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mulGPow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,…  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r, </a:t>
            </a:r>
            <a:r>
              <a:rPr lang="en-US" sz="2000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r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=&gt;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m r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m r</a:t>
            </a:r>
            <a:b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embedPow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embedDec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`</a:t>
            </a:r>
            <a:r>
              <a:rPr lang="en-US" sz="20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Divides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m', </a:t>
            </a:r>
            <a:r>
              <a:rPr lang="en-US" sz="2000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r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m r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m’ r</a:t>
            </a:r>
            <a:b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65000"/>
                  </a:schemeClr>
                </a:solidFill>
                <a:cs typeface="Courier New" panose="02070309020205020404" pitchFamily="49" charset="0"/>
              </a:rPr>
              <a:t>-- </a:t>
            </a:r>
            <a:r>
              <a:rPr lang="en-US" sz="1500" dirty="0">
                <a:solidFill>
                  <a:schemeClr val="tx1">
                    <a:lumMod val="65000"/>
                  </a:schemeClr>
                </a:solidFill>
                <a:cs typeface="Courier New" panose="02070309020205020404" pitchFamily="49" charset="0"/>
              </a:rPr>
              <a:t>simulate </a:t>
            </a:r>
            <a:r>
              <a:rPr lang="en-US" sz="1500" dirty="0" err="1">
                <a:solidFill>
                  <a:schemeClr val="tx1">
                    <a:lumMod val="65000"/>
                  </a:schemeClr>
                </a:solidFill>
                <a:cs typeface="Courier New" panose="02070309020205020404" pitchFamily="49" charset="0"/>
              </a:rPr>
              <a:t>superclasses</a:t>
            </a:r>
            <a:br>
              <a:rPr lang="en-US" sz="1275" b="1" dirty="0">
                <a:solidFill>
                  <a:schemeClr val="tx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entailCatT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()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Applicative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m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Foldable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m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16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6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entailEqT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r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m r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591"/>
            <a:ext cx="3263881" cy="994172"/>
          </a:xfrm>
        </p:spPr>
        <p:txBody>
          <a:bodyPr/>
          <a:lstStyle/>
          <a:p>
            <a:r>
              <a:rPr lang="en-US" dirty="0"/>
              <a:t>Tensor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3056" y="972574"/>
                <a:ext cx="9040944" cy="112110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 ring element is represented by a </a:t>
                </a:r>
                <a:r>
                  <a:rPr lang="en-US" sz="2400" i="1" dirty="0"/>
                  <a:t>tensor</a:t>
                </a:r>
                <a:r>
                  <a:rPr lang="en-US" sz="2400" dirty="0"/>
                  <a:t>:</a:t>
                </a:r>
                <a:r>
                  <a:rPr lang="en-US" sz="2400" i="1" dirty="0"/>
                  <a:t> </a:t>
                </a:r>
                <a:r>
                  <a:rPr lang="en-US" sz="2400" dirty="0"/>
                  <a:t>array of coefficients over a base ring (e.g.,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i="1" dirty="0">
                    <a:ea typeface="Cambria Math" panose="02040503050406030204" pitchFamily="18" charset="0"/>
                  </a:rPr>
                  <a:t>,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</a:t>
                </a: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</a:t>
                </a:r>
                <a:endParaRPr lang="en-US" sz="2400" dirty="0">
                  <a:solidFill>
                    <a:srgbClr val="E0E0E0"/>
                  </a:solidFill>
                </a:endParaRPr>
              </a:p>
              <a:p>
                <a:r>
                  <a:rPr lang="en-US" sz="2400" dirty="0"/>
                  <a:t>The</a:t>
                </a:r>
                <a:r>
                  <a:rPr lang="en-US" sz="2400" dirty="0">
                    <a:solidFill>
                      <a:srgbClr val="E0E0E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A6D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</a:t>
                </a:r>
                <a:r>
                  <a:rPr lang="en-US" sz="2400" dirty="0"/>
                  <a:t> class is the interface for special linear transforms corresponding to ring ops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056" y="972574"/>
                <a:ext cx="9040944" cy="112110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3056" y="298311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Factored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0031" y="5807535"/>
            <a:ext cx="8714558" cy="44184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5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1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26"/>
    </mc:Choice>
    <mc:Fallback xmlns="">
      <p:transition spd="slow" advTm="149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4171" y="1023763"/>
                <a:ext cx="8969829" cy="5703608"/>
              </a:xfrm>
            </p:spPr>
            <p:txBody>
              <a:bodyPr>
                <a:normAutofit/>
              </a:bodyPr>
              <a:lstStyle/>
              <a:p>
                <a:r>
                  <a:rPr lang="en-US" sz="2600" b="1" dirty="0">
                    <a:solidFill>
                      <a:srgbClr val="00A6D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</a:t>
                </a:r>
                <a:r>
                  <a:rPr lang="en-US" sz="2600" dirty="0">
                    <a:solidFill>
                      <a:srgbClr val="00A6D8"/>
                    </a:solidFill>
                    <a:cs typeface="Courier New" panose="02070309020205020404" pitchFamily="49" charset="0"/>
                  </a:rPr>
                  <a:t> </a:t>
                </a:r>
                <a:r>
                  <a:rPr lang="en-US" sz="2600" dirty="0">
                    <a:cs typeface="Courier New" panose="02070309020205020404" pitchFamily="49" charset="0"/>
                  </a:rPr>
                  <a:t>methods are </a:t>
                </a:r>
                <a:r>
                  <a:rPr lang="en-US" sz="2600" i="1" dirty="0">
                    <a:cs typeface="Courier New" panose="02070309020205020404" pitchFamily="49" charset="0"/>
                  </a:rPr>
                  <a:t>representation</a:t>
                </a:r>
                <a:r>
                  <a:rPr lang="en-US" sz="2600" dirty="0">
                    <a:cs typeface="Courier New" panose="02070309020205020404" pitchFamily="49" charset="0"/>
                  </a:rPr>
                  <a:t> </a:t>
                </a:r>
                <a:r>
                  <a:rPr lang="en-US" sz="2600" i="1" dirty="0">
                    <a:cs typeface="Courier New" panose="02070309020205020404" pitchFamily="49" charset="0"/>
                  </a:rPr>
                  <a:t>dependent</a:t>
                </a:r>
              </a:p>
              <a:p>
                <a:r>
                  <a:rPr lang="en-US" sz="2600" b="1" dirty="0" err="1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Cyc</a:t>
                </a:r>
                <a:r>
                  <a:rPr lang="en-US" sz="26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6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 m r</a:t>
                </a:r>
                <a:r>
                  <a:rPr lang="en-US" sz="2600" dirty="0">
                    <a:effectLst/>
                    <a:cs typeface="Courier New" panose="02070309020205020404" pitchFamily="49" charset="0"/>
                  </a:rPr>
                  <a:t> is a wrapper around </a:t>
                </a:r>
                <a:r>
                  <a:rPr lang="en-US" sz="2600" b="1" dirty="0">
                    <a:solidFill>
                      <a:srgbClr val="00A6D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Tensor</a:t>
                </a:r>
                <a:r>
                  <a:rPr lang="en-US" sz="2600" dirty="0">
                    <a:cs typeface="Courier New" panose="02070309020205020404" pitchFamily="49" charset="0"/>
                  </a:rPr>
                  <a:t> that hides and manages representation</a:t>
                </a:r>
                <a:endParaRPr lang="en-US" sz="26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2600" dirty="0">
                    <a:cs typeface="Courier New" panose="02070309020205020404" pitchFamily="49" charset="0"/>
                  </a:rPr>
                  <a:t>Represents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𝑚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600" dirty="0">
                    <a:cs typeface="Courier New" panose="02070309020205020404" pitchFamily="49" charset="0"/>
                  </a:rPr>
                  <a:t> cyclotomic ring over base ring </a:t>
                </a:r>
                <a:r>
                  <a:rPr lang="en-US" sz="26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</a:t>
                </a:r>
                <a:r>
                  <a:rPr lang="en-US" sz="2600" dirty="0">
                    <a:cs typeface="Courier New" panose="02070309020205020404" pitchFamily="49" charset="0"/>
                  </a:rPr>
                  <a:t>, backed by tensor </a:t>
                </a:r>
                <a:r>
                  <a:rPr lang="en-US" sz="26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br>
                  <a:rPr lang="en-US" sz="2400" dirty="0">
                    <a:cs typeface="Courier New" panose="02070309020205020404" pitchFamily="49" charset="0"/>
                  </a:rPr>
                </a:br>
                <a:endParaRPr lang="en-US" sz="2400" dirty="0">
                  <a:cs typeface="Courier New" panose="02070309020205020404" pitchFamily="49" charset="0"/>
                </a:endParaRPr>
              </a:p>
              <a:p>
                <a:pPr marL="27675" indent="0">
                  <a:buNone/>
                </a:pP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instance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200" b="1" dirty="0" err="1">
                    <a:solidFill>
                      <a:srgbClr val="00A6D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Eq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r,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 err="1">
                    <a:solidFill>
                      <a:srgbClr val="00A6D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TElt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 r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=&gt;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 err="1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Eq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200" b="1" dirty="0" err="1">
                    <a:solidFill>
                      <a:srgbClr val="00B0F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Cyc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t m r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where</a:t>
                </a:r>
                <a:b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2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Pow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==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2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Pow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 </a:t>
                </a:r>
                <a:r>
                  <a:rPr lang="en-US" sz="22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==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\\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witness </a:t>
                </a:r>
                <a:r>
                  <a:rPr lang="en-US" sz="22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entailEqT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</a:t>
                </a:r>
                <a:br>
                  <a:rPr lang="en-US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US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…</a:t>
                </a:r>
              </a:p>
              <a:p>
                <a:pPr marL="27675" indent="0">
                  <a:buNone/>
                </a:pPr>
                <a:r>
                  <a:rPr lang="en-US" sz="22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embed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::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 `</a:t>
                </a:r>
                <a:r>
                  <a:rPr lang="en-US" sz="2200" b="1" dirty="0">
                    <a:solidFill>
                      <a:srgbClr val="00A6D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Divides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` m’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=&gt;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 err="1">
                    <a:solidFill>
                      <a:srgbClr val="00A6D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Cyc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t m r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-&gt;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 err="1">
                    <a:solidFill>
                      <a:srgbClr val="00A6D8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Cyc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t m’ r</a:t>
                </a:r>
                <a:b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US" sz="22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embed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2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Pow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embedPow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</a:t>
                </a:r>
                <a:b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US" sz="22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embed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2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Dec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</a:t>
                </a:r>
                <a:r>
                  <a:rPr lang="en-US" sz="2200" b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22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embedDec</a:t>
                </a:r>
                <a:r>
                  <a:rPr lang="en-US" sz="22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</a:t>
                </a:r>
                <a:br>
                  <a:rPr lang="en-US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US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171" y="1023763"/>
                <a:ext cx="8969829" cy="57036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0" y="29591"/>
            <a:ext cx="3907971" cy="9941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Cyclotomic Rings</a:t>
            </a:r>
          </a:p>
        </p:txBody>
      </p:sp>
    </p:spTree>
    <p:extLst>
      <p:ext uri="{BB962C8B-B14F-4D97-AF65-F5344CB8AC3E}">
        <p14:creationId xmlns:p14="http://schemas.microsoft.com/office/powerpoint/2010/main" val="66559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18"/>
    </mc:Choice>
    <mc:Fallback xmlns="">
      <p:transition spd="slow" advTm="3951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23763"/>
            <a:ext cx="9144001" cy="5736266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 dirty="0"/>
              <a:t>GHC</a:t>
            </a:r>
            <a:r>
              <a:rPr lang="en-US" sz="2600" dirty="0"/>
              <a:t>: Compile time is several minutes for top-level modules</a:t>
            </a:r>
          </a:p>
          <a:p>
            <a:endParaRPr lang="en-US" sz="2600" dirty="0"/>
          </a:p>
          <a:p>
            <a:r>
              <a:rPr lang="en-US" sz="2600" b="1" dirty="0"/>
              <a:t>Application</a:t>
            </a:r>
            <a:r>
              <a:rPr lang="en-US" sz="2600" dirty="0"/>
              <a:t>:</a:t>
            </a:r>
          </a:p>
          <a:p>
            <a:pPr lvl="1"/>
            <a:r>
              <a:rPr lang="en-US" sz="2600" dirty="0"/>
              <a:t>All performance issues are due to (lack of) </a:t>
            </a:r>
            <a:r>
              <a:rPr lang="en-US" sz="3500" b="1" dirty="0">
                <a:solidFill>
                  <a:srgbClr val="FFFF00"/>
                </a:solidFill>
              </a:rPr>
              <a:t>specialization</a:t>
            </a:r>
          </a:p>
          <a:p>
            <a:endParaRPr lang="en-US" sz="2600" dirty="0">
              <a:solidFill>
                <a:srgbClr val="E0E0E0"/>
              </a:solidFill>
            </a:endParaRPr>
          </a:p>
          <a:p>
            <a:pPr lvl="1"/>
            <a:r>
              <a:rPr lang="en-US" sz="2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</a:t>
            </a:r>
            <a:r>
              <a:rPr lang="en-US" sz="2600" dirty="0"/>
              <a:t>,</a:t>
            </a:r>
            <a:r>
              <a:rPr lang="en-US" sz="2600" dirty="0">
                <a:solidFill>
                  <a:srgbClr val="E0E0E0"/>
                </a:solidFill>
              </a:rPr>
              <a:t> </a:t>
            </a:r>
            <a:r>
              <a:rPr lang="en-US" sz="2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INLINABLE</a:t>
            </a:r>
            <a:r>
              <a:rPr lang="en-US" sz="2600" dirty="0"/>
              <a:t>, and </a:t>
            </a:r>
            <a:r>
              <a:rPr lang="en-US" sz="2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SPECIALIZE</a:t>
            </a:r>
            <a:r>
              <a:rPr lang="en-US" sz="2600" dirty="0">
                <a:solidFill>
                  <a:srgbClr val="E0E0E0"/>
                </a:solidFill>
              </a:rPr>
              <a:t> </a:t>
            </a:r>
            <a:r>
              <a:rPr lang="en-US" sz="2600" dirty="0"/>
              <a:t>don’t reliably induce specialization (#8774)</a:t>
            </a:r>
          </a:p>
          <a:p>
            <a:endParaRPr lang="en-US" sz="2600" dirty="0">
              <a:solidFill>
                <a:schemeClr val="tx1"/>
              </a:solidFill>
            </a:endParaRPr>
          </a:p>
          <a:p>
            <a:pPr lvl="1"/>
            <a:r>
              <a:rPr lang="en-US" sz="2600" dirty="0"/>
              <a:t>Constraint synonyms can defeat specialization</a:t>
            </a:r>
          </a:p>
          <a:p>
            <a:endParaRPr lang="en-US" sz="2600" dirty="0">
              <a:solidFill>
                <a:srgbClr val="E0E0E0"/>
              </a:solidFill>
            </a:endParaRPr>
          </a:p>
          <a:p>
            <a:pPr lvl="1"/>
            <a:r>
              <a:rPr lang="en-US" sz="3000" b="1" dirty="0">
                <a:solidFill>
                  <a:srgbClr val="00B050"/>
                </a:solidFill>
              </a:rPr>
              <a:t>We need much more visibility into and control over specialization!</a:t>
            </a:r>
          </a:p>
          <a:p>
            <a:endParaRPr lang="en-US" dirty="0">
              <a:solidFill>
                <a:srgbClr val="E0E0E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9591"/>
            <a:ext cx="3243943" cy="9941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48795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29"/>
    </mc:Choice>
    <mc:Fallback xmlns="">
      <p:transition spd="slow" advTm="60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0460" y="5528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0" dirty="0">
                <a:solidFill>
                  <a:schemeClr val="tx2"/>
                </a:solidFill>
              </a:rPr>
              <a:t>Thank 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70460" y="995921"/>
                <a:ext cx="5126361" cy="1020298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2"/>
                    </a:solidFill>
                  </a:rPr>
                  <a:t>Please ask for more details!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2"/>
                    </a:solidFill>
                  </a:rPr>
                  <a:t>To learn more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l-G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, visit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1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0" y="995921"/>
                <a:ext cx="5126361" cy="1020298"/>
              </a:xfrm>
              <a:prstGeom prst="rect">
                <a:avLst/>
              </a:prstGeom>
              <a:blipFill>
                <a:blip r:embed="rId3"/>
                <a:stretch>
                  <a:fillRect l="-2259"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09" y="3922902"/>
            <a:ext cx="826075" cy="826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70" y="4694658"/>
            <a:ext cx="1108471" cy="1108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89" y="5735146"/>
            <a:ext cx="900043" cy="900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093" y="-472134"/>
            <a:ext cx="5598382" cy="4723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65032" y="4170834"/>
            <a:ext cx="4705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/>
                </a:solidFill>
              </a:rPr>
              <a:t> </a:t>
            </a:r>
            <a:r>
              <a:rPr lang="en-US" sz="2400" u="sng" dirty="0">
                <a:solidFill>
                  <a:schemeClr val="accent1"/>
                </a:solidFill>
              </a:rPr>
              <a:t>https://eprint.iacr.org/2015/1134</a:t>
            </a:r>
            <a:endParaRPr lang="en-US" u="sng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1941" y="5058860"/>
            <a:ext cx="439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1"/>
                </a:solidFill>
              </a:rPr>
              <a:t>https://github.com/cpeikert/lol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2804" y="5974516"/>
            <a:ext cx="556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1"/>
                </a:solidFill>
              </a:rPr>
              <a:t>https://hackage.haskell.org/package/lol</a:t>
            </a:r>
          </a:p>
        </p:txBody>
      </p:sp>
    </p:spTree>
    <p:extLst>
      <p:ext uri="{BB962C8B-B14F-4D97-AF65-F5344CB8AC3E}">
        <p14:creationId xmlns:p14="http://schemas.microsoft.com/office/powerpoint/2010/main" val="123729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1"/>
    </mc:Choice>
    <mc:Fallback xmlns="">
      <p:transition spd="slow" advTm="613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179" y="2037806"/>
            <a:ext cx="7404653" cy="3028950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2"/>
              </a:rPr>
              <a:t>https://cdn.sstatic.net/Sites/stackoverflow/img/apple-touch-icon@2.png?v=73d79a89bded&amp;a</a:t>
            </a:r>
            <a:endParaRPr lang="en-US" dirty="0"/>
          </a:p>
          <a:p>
            <a:r>
              <a:rPr lang="en-US" dirty="0">
                <a:hlinkClick r:id="rId3"/>
              </a:rPr>
              <a:t>https://upload.wikimedia.org/wikipedia/commons/thumb/9/91/Octicons-mark-github.svg/2000px-Octicons-mark-github.svg.png</a:t>
            </a:r>
            <a:endParaRPr lang="en-US" dirty="0"/>
          </a:p>
          <a:p>
            <a:r>
              <a:rPr lang="en-US" dirty="0">
                <a:hlinkClick r:id="rId4"/>
              </a:rPr>
              <a:t>https://trac.edgewall.org/</a:t>
            </a:r>
            <a:endParaRPr lang="en-US" dirty="0"/>
          </a:p>
          <a:p>
            <a:r>
              <a:rPr lang="en-US" dirty="0">
                <a:hlinkClick r:id="rId5"/>
              </a:rPr>
              <a:t>https://upload.wikimedia.org/wikipedia/commons/thumb/2/27/Lattice-reduction.svg/2000px-Lattice-reduction.svg.png</a:t>
            </a:r>
            <a:endParaRPr lang="en-US" dirty="0"/>
          </a:p>
          <a:p>
            <a:r>
              <a:rPr lang="en-US" dirty="0">
                <a:hlinkClick r:id="rId6"/>
              </a:rPr>
              <a:t>http://www.twobytwomeandyou.com/5/LL_June_files/zoogate_c.png</a:t>
            </a:r>
            <a:endParaRPr lang="en-US" dirty="0"/>
          </a:p>
          <a:p>
            <a:r>
              <a:rPr lang="en-US" dirty="0">
                <a:hlinkClick r:id="rId7"/>
              </a:rPr>
              <a:t>http://killingbatteries.com/wp-content/uploads/2013/10/loch_ness_monster.gif</a:t>
            </a:r>
            <a:endParaRPr lang="en-US" dirty="0"/>
          </a:p>
          <a:p>
            <a:r>
              <a:rPr lang="en-US" dirty="0">
                <a:hlinkClick r:id="rId8"/>
              </a:rPr>
              <a:t>http://vignette2.wikia.nocookie.net/howrse/images/6/63/Qilin-0.png/revision/latest?cb=20141024035649</a:t>
            </a:r>
            <a:endParaRPr lang="en-US" dirty="0"/>
          </a:p>
          <a:p>
            <a:r>
              <a:rPr lang="en-US" dirty="0">
                <a:hlinkClick r:id="rId9"/>
              </a:rPr>
              <a:t>http://vignette2.wikia.nocookie.net/reddeadredemption/images/c/c3/Lentri.png/revision/latest?cb=20111116113558</a:t>
            </a:r>
            <a:endParaRPr lang="en-US" dirty="0"/>
          </a:p>
          <a:p>
            <a:r>
              <a:rPr lang="en-US" dirty="0">
                <a:hlinkClick r:id="rId10"/>
              </a:rPr>
              <a:t>https://upload.wikimedia.org/wikipedia/commons/thumb/9/9b/Chupacabras.svg/220px-Chupacabras.svg.png</a:t>
            </a:r>
            <a:endParaRPr lang="en-US" dirty="0"/>
          </a:p>
          <a:p>
            <a:r>
              <a:rPr lang="en-US" dirty="0">
                <a:hlinkClick r:id="rId11"/>
              </a:rPr>
              <a:t>http://blogs.nwic.edu/pavlik/files/2014/02/Bigfoot.png</a:t>
            </a:r>
            <a:endParaRPr lang="en-US" dirty="0"/>
          </a:p>
          <a:p>
            <a:r>
              <a:rPr lang="en-US" dirty="0">
                <a:hlinkClick r:id="rId12"/>
              </a:rPr>
              <a:t>http://www.sogab.com.br/user2/FISH_chromosome.jpg</a:t>
            </a:r>
            <a:endParaRPr lang="en-US" dirty="0"/>
          </a:p>
          <a:p>
            <a:r>
              <a:rPr lang="en-US" dirty="0">
                <a:hlinkClick r:id="rId13"/>
              </a:rPr>
              <a:t>http://www.3dmoleculardesigns.com/3DMD-Files/Demo-DNA-Nucleotides/TeacherNotesNucleotides.jpg</a:t>
            </a:r>
            <a:r>
              <a:rPr lang="en-US" dirty="0"/>
              <a:t>?</a:t>
            </a:r>
          </a:p>
          <a:p>
            <a:r>
              <a:rPr lang="en-US" dirty="0">
                <a:hlinkClick r:id="rId14"/>
              </a:rPr>
              <a:t>http://www.icone-png.com/png/51/51458.png</a:t>
            </a:r>
            <a:endParaRPr lang="en-US" dirty="0"/>
          </a:p>
          <a:p>
            <a:r>
              <a:rPr lang="en-US" dirty="0">
                <a:hlinkClick r:id="rId15"/>
              </a:rPr>
              <a:t>https://octodex.github.com/Kimonotocat</a:t>
            </a:r>
            <a:endParaRPr lang="en-US" dirty="0"/>
          </a:p>
          <a:p>
            <a:r>
              <a:rPr lang="en-US" dirty="0">
                <a:hlinkClick r:id="rId16"/>
              </a:rPr>
              <a:t>http://www.visual-integrity.com/wp-content/uploads/2016/02/pdf-page.png</a:t>
            </a:r>
            <a:endParaRPr lang="en-US" dirty="0"/>
          </a:p>
          <a:p>
            <a:r>
              <a:rPr lang="en-US" dirty="0">
                <a:hlinkClick r:id="rId17"/>
              </a:rPr>
              <a:t>https://avatars0.githubusercontent.com/u/450574?v=3&amp;s=400</a:t>
            </a:r>
            <a:endParaRPr lang="en-US" dirty="0"/>
          </a:p>
          <a:p>
            <a:r>
              <a:rPr lang="en-US" dirty="0">
                <a:hlinkClick r:id="rId18"/>
              </a:rPr>
              <a:t>https://res.cloudinary.com/teepublic/image/private/s--OnRsx4wc--/b_rgb:42332c,c_limit,f_jpg,h_800,q_90,w_800/v1446168514/production/designs/84816_1.jpg</a:t>
            </a:r>
            <a:endParaRPr lang="en-US" dirty="0"/>
          </a:p>
          <a:p>
            <a:r>
              <a:rPr lang="en-US" dirty="0">
                <a:hlinkClick r:id="rId19"/>
              </a:rPr>
              <a:t>http://www.clipartkid.com/images/63/diamond-ring-clipart-clipart-panda-free-clipart-images-U2VoZf-clipart.gif</a:t>
            </a:r>
            <a:endParaRPr lang="en-US" dirty="0"/>
          </a:p>
          <a:p>
            <a:r>
              <a:rPr lang="en-US" dirty="0">
                <a:hlinkClick r:id="rId20"/>
              </a:rPr>
              <a:t>http://rocketdock.com/images/screenshots/One-Ring.png</a:t>
            </a:r>
            <a:endParaRPr lang="en-US" dirty="0"/>
          </a:p>
          <a:p>
            <a:r>
              <a:rPr lang="en-US" dirty="0">
                <a:hlinkClick r:id="rId21"/>
              </a:rPr>
              <a:t>https://upload.wikimedia.org/wikipedia/commons/thumb/4/47/Torus.svg/2000px-Torus.svg.png</a:t>
            </a:r>
            <a:endParaRPr lang="en-US" dirty="0"/>
          </a:p>
          <a:p>
            <a:r>
              <a:rPr lang="en-US" dirty="0">
                <a:hlinkClick r:id="rId22"/>
              </a:rPr>
              <a:t>http://thefutureofcandy.weebly.com/uploads/3/9/7/7/39773090/s226017162721056366_p3_i2_w370.png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09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93679" y="857252"/>
            <a:ext cx="7393261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Tests and Benchmarks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43" y="1788389"/>
            <a:ext cx="8643380" cy="404481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Quickcheck</a:t>
            </a:r>
            <a:r>
              <a:rPr lang="en-US" dirty="0">
                <a:solidFill>
                  <a:schemeClr val="tx1"/>
                </a:solidFill>
              </a:rPr>
              <a:t>/Criterion are designed for </a:t>
            </a:r>
            <a:r>
              <a:rPr lang="en-US" b="1" dirty="0">
                <a:solidFill>
                  <a:srgbClr val="C00000"/>
                </a:solidFill>
              </a:rPr>
              <a:t>monomorphic</a:t>
            </a:r>
            <a:r>
              <a:rPr lang="en-US" dirty="0">
                <a:solidFill>
                  <a:srgbClr val="E0E0E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functions</a:t>
            </a:r>
          </a:p>
          <a:p>
            <a:r>
              <a:rPr lang="en-US" dirty="0">
                <a:solidFill>
                  <a:schemeClr val="tx1"/>
                </a:solidFill>
              </a:rPr>
              <a:t>Our tests and benches are </a:t>
            </a:r>
            <a:r>
              <a:rPr lang="en-US" b="1" dirty="0">
                <a:solidFill>
                  <a:schemeClr val="accent3"/>
                </a:solidFill>
              </a:rPr>
              <a:t>polymorphic</a:t>
            </a:r>
            <a:r>
              <a:rPr lang="en-US" dirty="0">
                <a:solidFill>
                  <a:srgbClr val="E0E0E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over tensors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, indices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>
                <a:solidFill>
                  <a:schemeClr val="tx1"/>
                </a:solidFill>
              </a:rPr>
              <a:t>, and base rings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  <a:p>
            <a:pPr marL="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prop_foo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 (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Arbitrary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m r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t,…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 m r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b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badFooTests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testGroup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“foo”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b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test 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prop_foo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F12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Zq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29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Test)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prop_foo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F12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Zq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37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prop_foo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F16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Zq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33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b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prop_foo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F12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Zq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29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A6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rgbClr val="CFCFCF"/>
              </a:solidFill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Our workaround is e</a:t>
            </a:r>
            <a:r>
              <a:rPr lang="en-US" i="1" dirty="0">
                <a:solidFill>
                  <a:schemeClr val="tx1"/>
                </a:solidFill>
                <a:cs typeface="Courier New" panose="02070309020205020404" pitchFamily="49" charset="0"/>
              </a:rPr>
              <a:t>xtremely</a:t>
            </a:r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 slow to compile and prevents specialization</a:t>
            </a:r>
          </a:p>
          <a:p>
            <a:r>
              <a:rPr lang="en-US" b="1" dirty="0">
                <a:solidFill>
                  <a:srgbClr val="FF0000"/>
                </a:solidFill>
                <a:cs typeface="Courier New" panose="02070309020205020404" pitchFamily="49" charset="0"/>
              </a:rPr>
              <a:t>Need better support for polymorphic tests and benchmarks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04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0" y="1209047"/>
                <a:ext cx="9144000" cy="123111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a:rPr lang="en-US" sz="60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m:rPr>
                        <m:sty m:val="p"/>
                      </m:rP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ambda</m:t>
                    </m:r>
                    <m:r>
                      <a:rPr lang="el-GR" sz="60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a:rPr lang="en-US" sz="60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</m:t>
                    </m:r>
                    <m:r>
                      <m:rPr>
                        <m:sty m:val="p"/>
                      </m:rP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ambda</m:t>
                    </m:r>
                  </m:oMath>
                </a14:m>
                <a:r>
                  <a:rPr lang="en-US" sz="6000" dirty="0"/>
                  <a:t>:</a:t>
                </a:r>
                <a:br>
                  <a:rPr lang="en-US" sz="6000" dirty="0"/>
                </a:br>
                <a:r>
                  <a:rPr lang="en-US" sz="4800" dirty="0"/>
                  <a:t>Functional Lattice Cryptography</a:t>
                </a:r>
                <a:br>
                  <a:rPr lang="en-US" sz="5400" dirty="0"/>
                </a:br>
                <a:r>
                  <a:rPr lang="en-US" sz="3000" dirty="0"/>
                  <a:t>(Experience Report)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0" y="1209047"/>
                <a:ext cx="9144000" cy="12311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948" y="4793711"/>
            <a:ext cx="2775678" cy="1577483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</a:rPr>
              <a:t>Eric Crockett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80" y="5845414"/>
            <a:ext cx="525780" cy="52578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811207" y="5974873"/>
            <a:ext cx="1391159" cy="405275"/>
            <a:chOff x="2808120" y="5705028"/>
            <a:chExt cx="1854878" cy="54036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8120" y="5705028"/>
              <a:ext cx="465181" cy="46518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273301" y="5752952"/>
              <a:ext cx="138969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</a:rPr>
                <a:t>crockeea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83948" y="5301679"/>
            <a:ext cx="344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Georgia Institute of Technology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University of Michigan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3148" y="5341470"/>
            <a:ext cx="24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University of Michigan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476138" y="4846719"/>
            <a:ext cx="0" cy="15334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5453148" y="4847055"/>
            <a:ext cx="2397086" cy="6548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solidFill>
                  <a:schemeClr val="tx2"/>
                </a:solidFill>
                <a:effectLst/>
              </a:rPr>
              <a:t>Chris </a:t>
            </a:r>
            <a:r>
              <a:rPr lang="en-US" sz="3000" dirty="0" err="1">
                <a:solidFill>
                  <a:schemeClr val="tx2"/>
                </a:solidFill>
                <a:effectLst/>
              </a:rPr>
              <a:t>Peikert</a:t>
            </a:r>
            <a:endParaRPr lang="en-US" sz="3000" dirty="0">
              <a:solidFill>
                <a:schemeClr val="tx2"/>
              </a:solidFill>
              <a:effectLst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408" y="5977736"/>
            <a:ext cx="363731" cy="3637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726" y="1033286"/>
            <a:ext cx="5824714" cy="582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"/>
    </mc:Choice>
    <mc:Fallback xmlns="">
      <p:transition spd="slow" advTm="31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0" y="1209047"/>
                <a:ext cx="9144000" cy="123111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a:rPr lang="en-US" sz="60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m:rPr>
                        <m:sty m:val="p"/>
                      </m:rP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ambda</m:t>
                    </m:r>
                    <m:r>
                      <a:rPr lang="el-GR" sz="60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a:rPr lang="en-US" sz="60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𝐥</m:t>
                    </m:r>
                    <m:r>
                      <m:rPr>
                        <m:sty m:val="p"/>
                      </m:rPr>
                      <a:rPr lang="en-US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ambda</m:t>
                    </m:r>
                  </m:oMath>
                </a14:m>
                <a:r>
                  <a:rPr lang="en-US" sz="6000" dirty="0"/>
                  <a:t>:</a:t>
                </a:r>
                <a:br>
                  <a:rPr lang="en-US" sz="6000" dirty="0"/>
                </a:br>
                <a:r>
                  <a:rPr lang="en-US" sz="4800" dirty="0"/>
                  <a:t>Functional Lattice Cryptography</a:t>
                </a:r>
                <a:br>
                  <a:rPr lang="en-US" sz="5400" dirty="0"/>
                </a:br>
                <a:r>
                  <a:rPr lang="en-US" sz="3000" dirty="0"/>
                  <a:t>(Experience Report)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0" y="1209047"/>
                <a:ext cx="9144000" cy="123111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948" y="4793711"/>
            <a:ext cx="2775678" cy="1577483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</a:rPr>
              <a:t>Eric Crockett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80" y="5845414"/>
            <a:ext cx="525780" cy="52578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811207" y="5974873"/>
            <a:ext cx="1391159" cy="405275"/>
            <a:chOff x="2808120" y="5705028"/>
            <a:chExt cx="1854878" cy="54036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8120" y="5705028"/>
              <a:ext cx="465181" cy="46518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273301" y="5752952"/>
              <a:ext cx="138969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</a:rPr>
                <a:t>crockeea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83948" y="5301679"/>
            <a:ext cx="344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Georgia Institute of Technology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University of Michigan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53148" y="5341470"/>
            <a:ext cx="246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University of Michigan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476138" y="4846719"/>
            <a:ext cx="0" cy="15334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5453148" y="4847055"/>
            <a:ext cx="2397086" cy="6548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>
                <a:solidFill>
                  <a:schemeClr val="tx2"/>
                </a:solidFill>
                <a:effectLst/>
              </a:rPr>
              <a:t>Chris </a:t>
            </a:r>
            <a:r>
              <a:rPr lang="en-US" sz="3000" dirty="0" err="1">
                <a:solidFill>
                  <a:schemeClr val="tx2"/>
                </a:solidFill>
                <a:effectLst/>
              </a:rPr>
              <a:t>Peikert</a:t>
            </a:r>
            <a:endParaRPr lang="en-US" sz="3000" dirty="0">
              <a:solidFill>
                <a:schemeClr val="tx2"/>
              </a:solidFill>
              <a:effectLst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408" y="5977736"/>
            <a:ext cx="363731" cy="3637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619" y="1055993"/>
            <a:ext cx="7522861" cy="580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6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"/>
    </mc:Choice>
    <mc:Fallback xmlns="">
      <p:transition spd="slow" advTm="314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07684" y="2775061"/>
            <a:ext cx="5155116" cy="38376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40" y="2775062"/>
            <a:ext cx="5134568" cy="3837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08914" cy="994172"/>
          </a:xfrm>
        </p:spPr>
        <p:txBody>
          <a:bodyPr>
            <a:normAutofit/>
          </a:bodyPr>
          <a:lstStyle/>
          <a:p>
            <a:r>
              <a:rPr lang="en-US" dirty="0"/>
              <a:t>Lattice Cryptography101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261" y="1011521"/>
            <a:ext cx="8395225" cy="1746871"/>
          </a:xfrm>
        </p:spPr>
        <p:txBody>
          <a:bodyPr>
            <a:noAutofit/>
          </a:bodyPr>
          <a:lstStyle/>
          <a:p>
            <a:r>
              <a:rPr lang="en-US" sz="2800" dirty="0"/>
              <a:t>Schemes are </a:t>
            </a:r>
            <a:r>
              <a:rPr lang="en-US" sz="2800" b="1" dirty="0">
                <a:solidFill>
                  <a:srgbClr val="C00000"/>
                </a:solidFill>
              </a:rPr>
              <a:t>efficient</a:t>
            </a:r>
            <a:r>
              <a:rPr lang="en-US" sz="2800" dirty="0">
                <a:solidFill>
                  <a:srgbClr val="E0E0E0"/>
                </a:solidFill>
              </a:rPr>
              <a:t>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E0E0E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embarrassingly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parallel</a:t>
            </a:r>
          </a:p>
          <a:p>
            <a:r>
              <a:rPr lang="en-US" sz="2800" dirty="0"/>
              <a:t>Apparent security against </a:t>
            </a:r>
            <a:r>
              <a:rPr lang="en-US" sz="2800" b="1" dirty="0">
                <a:solidFill>
                  <a:schemeClr val="accent3"/>
                </a:solidFill>
              </a:rPr>
              <a:t>quantum</a:t>
            </a:r>
            <a:r>
              <a:rPr lang="en-US" sz="2800" dirty="0">
                <a:solidFill>
                  <a:srgbClr val="E0E0E0"/>
                </a:solidFill>
              </a:rPr>
              <a:t> </a:t>
            </a:r>
            <a:r>
              <a:rPr lang="en-US" sz="2800" dirty="0"/>
              <a:t>attacks</a:t>
            </a:r>
          </a:p>
          <a:p>
            <a:r>
              <a:rPr lang="en-US" sz="2800" dirty="0"/>
              <a:t>Security from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rgbClr val="00A6D8"/>
                </a:solidFill>
              </a:rPr>
              <a:t>worst-case hardness</a:t>
            </a:r>
            <a:r>
              <a:rPr lang="en-US" sz="2800" dirty="0">
                <a:solidFill>
                  <a:srgbClr val="00A6D8"/>
                </a:solidFill>
              </a:rPr>
              <a:t> </a:t>
            </a:r>
            <a:r>
              <a:rPr lang="en-US" sz="2800" dirty="0"/>
              <a:t>assumptions</a:t>
            </a:r>
          </a:p>
        </p:txBody>
      </p:sp>
      <p:sp>
        <p:nvSpPr>
          <p:cNvPr id="10" name="AutoShape 14" descr="Image result for frog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AutoShape 16" descr="Image result for frog"/>
          <p:cNvSpPr>
            <a:spLocks noChangeAspect="1" noChangeArrowheads="1"/>
          </p:cNvSpPr>
          <p:nvPr/>
        </p:nvSpPr>
        <p:spPr bwMode="auto">
          <a:xfrm>
            <a:off x="1373981" y="8632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59681" y="4139898"/>
                <a:ext cx="5866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3600" dirty="0">
                    <a:solidFill>
                      <a:schemeClr val="tx2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81" y="4139898"/>
                <a:ext cx="586699" cy="553998"/>
              </a:xfrm>
              <a:prstGeom prst="rect">
                <a:avLst/>
              </a:prstGeom>
              <a:blipFill>
                <a:blip r:embed="rId4"/>
                <a:stretch>
                  <a:fillRect l="-1042" t="-25275" r="-45833" b="-49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46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84"/>
    </mc:Choice>
    <mc:Fallback xmlns="">
      <p:transition spd="slow" advTm="3618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078" y="3187075"/>
            <a:ext cx="6007291" cy="2795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68819" y="6329425"/>
            <a:ext cx="430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chemeClr val="tx2"/>
                </a:solidFill>
              </a:rPr>
              <a:t>Actively secure encryption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5297" y="6024243"/>
            <a:ext cx="4068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solidFill>
                  <a:schemeClr val="tx2"/>
                </a:solidFill>
              </a:rPr>
              <a:t>Fully homomorphic encryption</a:t>
            </a:r>
          </a:p>
        </p:txBody>
      </p:sp>
      <p:sp>
        <p:nvSpPr>
          <p:cNvPr id="10" name="AutoShape 14" descr="Image result for frog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AutoShape 16" descr="Image result for frog"/>
          <p:cNvSpPr>
            <a:spLocks noChangeAspect="1" noChangeArrowheads="1"/>
          </p:cNvSpPr>
          <p:nvPr/>
        </p:nvSpPr>
        <p:spPr bwMode="auto">
          <a:xfrm>
            <a:off x="1373981" y="863205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21233" y="3409154"/>
            <a:ext cx="2800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000" dirty="0">
                <a:solidFill>
                  <a:schemeClr val="tx2"/>
                </a:solidFill>
              </a:rPr>
              <a:t>Pseudorandom function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940155" y="6355721"/>
            <a:ext cx="3719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chemeClr val="tx2"/>
                </a:solidFill>
              </a:rPr>
              <a:t>Collision-resistant hash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16563" y="3492209"/>
            <a:ext cx="227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AE2030"/>
                </a:solidFill>
                <a:latin typeface="Comic Sans MS" panose="030F0702030302020204" pitchFamily="66" charset="0"/>
              </a:rPr>
              <a:t>Crypto</a:t>
            </a:r>
            <a:r>
              <a:rPr lang="en-US" dirty="0">
                <a:solidFill>
                  <a:srgbClr val="AE2030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AE2030"/>
                </a:solidFill>
                <a:latin typeface="Comic Sans MS" panose="030F0702030302020204" pitchFamily="66" charset="0"/>
              </a:rPr>
              <a:t>Zoo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58" y="2614163"/>
            <a:ext cx="1514935" cy="8049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950" y="3048238"/>
            <a:ext cx="1757050" cy="1757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05295" y="2726191"/>
            <a:ext cx="3550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solidFill>
                  <a:schemeClr val="tx2"/>
                </a:solidFill>
              </a:rPr>
              <a:t>Attribute-based encryption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672" y="4575912"/>
            <a:ext cx="2584328" cy="19382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652" y="4627027"/>
            <a:ext cx="1887131" cy="18871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2709" y="3927219"/>
            <a:ext cx="1776610" cy="237938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07261" y="1011521"/>
            <a:ext cx="8395225" cy="1746871"/>
          </a:xfrm>
        </p:spPr>
        <p:txBody>
          <a:bodyPr>
            <a:noAutofit/>
          </a:bodyPr>
          <a:lstStyle/>
          <a:p>
            <a:r>
              <a:rPr lang="en-US" sz="2800" dirty="0"/>
              <a:t>Schemes are </a:t>
            </a:r>
            <a:r>
              <a:rPr lang="en-US" sz="2800" b="1" dirty="0">
                <a:solidFill>
                  <a:srgbClr val="C00000"/>
                </a:solidFill>
              </a:rPr>
              <a:t>efficient</a:t>
            </a:r>
            <a:r>
              <a:rPr lang="en-US" sz="2800" dirty="0">
                <a:solidFill>
                  <a:srgbClr val="E0E0E0"/>
                </a:solidFill>
              </a:rPr>
              <a:t>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E0E0E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embarrassingly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parallel</a:t>
            </a:r>
          </a:p>
          <a:p>
            <a:r>
              <a:rPr lang="en-US" sz="2800" dirty="0"/>
              <a:t>Apparent security against </a:t>
            </a:r>
            <a:r>
              <a:rPr lang="en-US" sz="2800" b="1" dirty="0">
                <a:solidFill>
                  <a:schemeClr val="accent3"/>
                </a:solidFill>
              </a:rPr>
              <a:t>quantum</a:t>
            </a:r>
            <a:r>
              <a:rPr lang="en-US" sz="2800" dirty="0">
                <a:solidFill>
                  <a:srgbClr val="E0E0E0"/>
                </a:solidFill>
              </a:rPr>
              <a:t> </a:t>
            </a:r>
            <a:r>
              <a:rPr lang="en-US" sz="2800" dirty="0"/>
              <a:t>attacks</a:t>
            </a:r>
          </a:p>
          <a:p>
            <a:r>
              <a:rPr lang="en-US" sz="2800" dirty="0"/>
              <a:t>Security from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rgbClr val="00A6D8"/>
                </a:solidFill>
              </a:rPr>
              <a:t>worst-case hardness</a:t>
            </a:r>
            <a:r>
              <a:rPr lang="en-US" sz="2800" dirty="0">
                <a:solidFill>
                  <a:srgbClr val="00A6D8"/>
                </a:solidFill>
              </a:rPr>
              <a:t> </a:t>
            </a:r>
            <a:r>
              <a:rPr lang="en-US" sz="2800" dirty="0"/>
              <a:t>assumptions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05800" cy="994172"/>
          </a:xfrm>
        </p:spPr>
        <p:txBody>
          <a:bodyPr>
            <a:normAutofit/>
          </a:bodyPr>
          <a:lstStyle/>
          <a:p>
            <a:r>
              <a:rPr lang="en-US" dirty="0"/>
              <a:t>Lattice Cryptography: An Analogy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154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"/>
    </mc:Choice>
    <mc:Fallback xmlns="">
      <p:transition spd="slow" advTm="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43098" y="916114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chemeClr val="tx2"/>
                </a:solidFill>
              </a:rPr>
              <a:t>Matrix arithmetic</a:t>
            </a:r>
          </a:p>
        </p:txBody>
      </p:sp>
      <p:sp>
        <p:nvSpPr>
          <p:cNvPr id="8" name="Rectangle 7"/>
          <p:cNvSpPr/>
          <p:nvPr/>
        </p:nvSpPr>
        <p:spPr>
          <a:xfrm>
            <a:off x="3741459" y="1650528"/>
            <a:ext cx="33764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chemeClr val="tx2"/>
                </a:solidFill>
              </a:rPr>
              <a:t>“Gadget” operations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31640" y="879624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chemeClr val="tx2"/>
                </a:solidFill>
              </a:rPr>
              <a:t>Gaussian sampling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-497435" y="1675260"/>
            <a:ext cx="2860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chemeClr val="tx2"/>
                </a:solidFill>
              </a:rPr>
              <a:t>Cyclotomic rings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4" y="855007"/>
            <a:ext cx="768988" cy="8953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4" y="883551"/>
            <a:ext cx="745927" cy="797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94" y="1309466"/>
            <a:ext cx="762250" cy="13055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1353343"/>
            <a:ext cx="613969" cy="8082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37" y="3954312"/>
            <a:ext cx="669545" cy="7795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17" y="4733876"/>
            <a:ext cx="675562" cy="10593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16" y="5790157"/>
            <a:ext cx="672065" cy="68468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063953" y="6274969"/>
            <a:ext cx="129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chemeClr val="tx2"/>
                </a:solidFill>
              </a:rPr>
              <a:t>FHE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48" y="5305920"/>
            <a:ext cx="601062" cy="69982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48" y="4337337"/>
            <a:ext cx="617690" cy="9685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148596" y="5982380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CRHF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6" y="5376874"/>
            <a:ext cx="740444" cy="73163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6" y="4400560"/>
            <a:ext cx="739114" cy="97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64411" y="547729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PRF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4281" y="3839847"/>
            <a:ext cx="1944468" cy="2604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944" y="2479688"/>
                <a:ext cx="9144000" cy="142346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𝚲</m:t>
                    </m:r>
                    <m:r>
                      <a:rPr lang="en-US" sz="4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4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4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>
                    <a:solidFill>
                      <a:schemeClr val="accent1"/>
                    </a:solidFill>
                  </a:rPr>
                  <a:t>is a general-purpose </a:t>
                </a:r>
              </a:p>
              <a:p>
                <a:pPr algn="ctr"/>
                <a:r>
                  <a:rPr lang="en-US" sz="4400" dirty="0">
                    <a:solidFill>
                      <a:schemeClr val="accent1"/>
                    </a:solidFill>
                  </a:rPr>
                  <a:t>library for lattice cryptography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" y="2479688"/>
                <a:ext cx="9144000" cy="1423467"/>
              </a:xfrm>
              <a:prstGeom prst="rect">
                <a:avLst/>
              </a:prstGeom>
              <a:blipFill>
                <a:blip r:embed="rId12"/>
                <a:stretch>
                  <a:fillRect t="-9871" b="-20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/>
          <p:cNvSpPr txBox="1">
            <a:spLocks/>
          </p:cNvSpPr>
          <p:nvPr/>
        </p:nvSpPr>
        <p:spPr>
          <a:xfrm>
            <a:off x="0" y="12356"/>
            <a:ext cx="6629400" cy="9941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Lattice Cryptography Genes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970" y="4564762"/>
            <a:ext cx="1514935" cy="8049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7743" y="4331201"/>
            <a:ext cx="1750864" cy="17508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624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"/>
    </mc:Choice>
    <mc:Fallback xmlns="">
      <p:transition spd="slow" advTm="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9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4296588" cy="99417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Introducing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4296588" cy="99417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1888"/>
            <a:ext cx="9144001" cy="5265114"/>
          </a:xfrm>
          <a:effectLst/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300" b="1" dirty="0">
                <a:solidFill>
                  <a:srgbClr val="FF0000"/>
                </a:solidFill>
              </a:rPr>
              <a:t>Modular:</a:t>
            </a:r>
            <a:r>
              <a:rPr lang="en-US" sz="3300" dirty="0">
                <a:solidFill>
                  <a:srgbClr val="E0E0E0"/>
                </a:solidFill>
              </a:rPr>
              <a:t> </a:t>
            </a:r>
          </a:p>
          <a:p>
            <a:pPr lvl="1"/>
            <a:r>
              <a:rPr lang="en-US" sz="2600" dirty="0" err="1"/>
              <a:t>Composable</a:t>
            </a:r>
            <a:r>
              <a:rPr lang="en-US" sz="2600" dirty="0"/>
              <a:t> interfaces for lattice crypto operations</a:t>
            </a:r>
          </a:p>
          <a:p>
            <a:pPr lvl="1"/>
            <a:r>
              <a:rPr lang="en-US" sz="2600" dirty="0"/>
              <a:t>Builds on Haskell’s algebraic and category-theoretic hierarchies</a:t>
            </a:r>
          </a:p>
          <a:p>
            <a:endParaRPr lang="en-US" dirty="0">
              <a:solidFill>
                <a:srgbClr val="E0E0E0"/>
              </a:solidFill>
            </a:endParaRPr>
          </a:p>
          <a:p>
            <a:pPr marL="0" indent="0">
              <a:buNone/>
            </a:pPr>
            <a:r>
              <a:rPr lang="en-US" sz="3300" b="1" dirty="0">
                <a:solidFill>
                  <a:srgbClr val="00B050"/>
                </a:solidFill>
              </a:rPr>
              <a:t>Theory friendly:</a:t>
            </a:r>
            <a:r>
              <a:rPr lang="en-US" sz="3300" b="1" dirty="0">
                <a:solidFill>
                  <a:srgbClr val="E0E0E0"/>
                </a:solidFill>
              </a:rPr>
              <a:t> </a:t>
            </a:r>
          </a:p>
          <a:p>
            <a:pPr lvl="1"/>
            <a:r>
              <a:rPr lang="en-US" sz="2600" dirty="0"/>
              <a:t>Specialized representations and fast algorithms for cyclotomic rings</a:t>
            </a:r>
          </a:p>
          <a:p>
            <a:pPr lvl="1"/>
            <a:r>
              <a:rPr lang="en-US" sz="2600" dirty="0"/>
              <a:t>Comports with worst-case hardness theorems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300" b="1" dirty="0">
                <a:solidFill>
                  <a:schemeClr val="accent3"/>
                </a:solidFill>
              </a:rPr>
              <a:t>Safe:</a:t>
            </a:r>
            <a:r>
              <a:rPr lang="en-US" sz="3300" b="1" dirty="0">
                <a:solidFill>
                  <a:srgbClr val="E0E0E0"/>
                </a:solidFill>
              </a:rPr>
              <a:t> </a:t>
            </a:r>
            <a:r>
              <a:rPr lang="en-US" sz="2600" dirty="0"/>
              <a:t>(ab)use type system to statically enforce mathematical constraints</a:t>
            </a:r>
          </a:p>
          <a:p>
            <a:endParaRPr lang="en-US" dirty="0">
              <a:solidFill>
                <a:srgbClr val="E0E0E0"/>
              </a:solidFill>
            </a:endParaRPr>
          </a:p>
          <a:p>
            <a:pPr marL="0" indent="0">
              <a:buNone/>
            </a:pPr>
            <a:r>
              <a:rPr lang="en-US" sz="3300" b="1" dirty="0" err="1">
                <a:solidFill>
                  <a:srgbClr val="00A6D8"/>
                </a:solidFill>
              </a:rPr>
              <a:t>Featureful</a:t>
            </a:r>
            <a:r>
              <a:rPr lang="en-US" sz="3300" b="1" dirty="0">
                <a:solidFill>
                  <a:srgbClr val="00A6D8"/>
                </a:solidFill>
              </a:rPr>
              <a:t>:</a:t>
            </a:r>
            <a:r>
              <a:rPr lang="en-US" sz="3300" b="1" dirty="0">
                <a:solidFill>
                  <a:srgbClr val="E0E0E0"/>
                </a:solidFill>
              </a:rPr>
              <a:t> </a:t>
            </a:r>
            <a:r>
              <a:rPr lang="en-US" sz="2600" dirty="0"/>
              <a:t>support standard &amp; novel operations for rich cryptosystems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542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"/>
    </mc:Choice>
    <mc:Fallback xmlns="">
      <p:transition spd="slow" advTm="54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/>
          <p:cNvSpPr/>
          <p:nvPr/>
        </p:nvSpPr>
        <p:spPr>
          <a:xfrm>
            <a:off x="1969542" y="5304610"/>
            <a:ext cx="6403992" cy="1397909"/>
          </a:xfrm>
          <a:prstGeom prst="roundRect">
            <a:avLst>
              <a:gd name="adj" fmla="val 7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" name="Rectangle: Rounded Corners 54"/>
          <p:cNvSpPr/>
          <p:nvPr/>
        </p:nvSpPr>
        <p:spPr>
          <a:xfrm>
            <a:off x="1969542" y="4156716"/>
            <a:ext cx="6403992" cy="1023650"/>
          </a:xfrm>
          <a:prstGeom prst="roundRect">
            <a:avLst>
              <a:gd name="adj" fmla="val 7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           Linear transforms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                          Sparse decomposition DSL</a:t>
            </a:r>
          </a:p>
        </p:txBody>
      </p:sp>
      <p:sp>
        <p:nvSpPr>
          <p:cNvPr id="50" name="Rectangle: Rounded Corners 49"/>
          <p:cNvSpPr/>
          <p:nvPr/>
        </p:nvSpPr>
        <p:spPr>
          <a:xfrm>
            <a:off x="1969541" y="1345637"/>
            <a:ext cx="6403992" cy="1362168"/>
          </a:xfrm>
          <a:prstGeom prst="roundRect">
            <a:avLst>
              <a:gd name="adj" fmla="val 7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Rectangle: Rounded Corners 52"/>
          <p:cNvSpPr/>
          <p:nvPr/>
        </p:nvSpPr>
        <p:spPr>
          <a:xfrm>
            <a:off x="1969540" y="2832049"/>
            <a:ext cx="6403993" cy="1230259"/>
          </a:xfrm>
          <a:prstGeom prst="roundRect">
            <a:avLst>
              <a:gd name="adj" fmla="val 7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486" y="1326724"/>
            <a:ext cx="1870496" cy="1402872"/>
          </a:xfrm>
          <a:prstGeom prst="rect">
            <a:avLst/>
          </a:prstGeom>
        </p:spPr>
      </p:pic>
      <p:sp>
        <p:nvSpPr>
          <p:cNvPr id="54" name="Rectangle: Rounded Corners 53"/>
          <p:cNvSpPr/>
          <p:nvPr/>
        </p:nvSpPr>
        <p:spPr>
          <a:xfrm>
            <a:off x="73703" y="3241850"/>
            <a:ext cx="1717054" cy="4281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Cyclotomic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87809" y="3662198"/>
            <a:ext cx="2710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Gaussian sampling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09" y="2907085"/>
            <a:ext cx="682628" cy="79479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623" y="2952765"/>
            <a:ext cx="638843" cy="68290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1672" y="2729373"/>
            <a:ext cx="642113" cy="10998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268" y="1419441"/>
            <a:ext cx="2150017" cy="1142375"/>
          </a:xfrm>
          <a:prstGeom prst="rect">
            <a:avLst/>
          </a:prstGeom>
        </p:spPr>
      </p:pic>
      <p:sp>
        <p:nvSpPr>
          <p:cNvPr id="51" name="Rectangle: Rounded Corners 50"/>
          <p:cNvSpPr/>
          <p:nvPr/>
        </p:nvSpPr>
        <p:spPr>
          <a:xfrm>
            <a:off x="81868" y="1826809"/>
            <a:ext cx="1708889" cy="413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Crypto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339" y="1297924"/>
            <a:ext cx="1460659" cy="146065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1852" y="6022691"/>
            <a:ext cx="579023" cy="66627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1537" y="5352246"/>
            <a:ext cx="579023" cy="64037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1036" y="5345828"/>
            <a:ext cx="579774" cy="6532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2091037" y="4206336"/>
            <a:ext cx="2281538" cy="918122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882136" y="3672368"/>
            <a:ext cx="20713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Ring gadgets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476416" y="3681361"/>
            <a:ext cx="26847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Cyclotomic rings</a:t>
            </a:r>
          </a:p>
        </p:txBody>
      </p:sp>
      <p:sp>
        <p:nvSpPr>
          <p:cNvPr id="71" name="Rectangle: Rounded Corners 70"/>
          <p:cNvSpPr/>
          <p:nvPr/>
        </p:nvSpPr>
        <p:spPr>
          <a:xfrm>
            <a:off x="81868" y="5860527"/>
            <a:ext cx="1717055" cy="359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Integer</a:t>
            </a:r>
          </a:p>
        </p:txBody>
      </p:sp>
      <p:sp>
        <p:nvSpPr>
          <p:cNvPr id="72" name="Rectangle: Rounded Corners 71"/>
          <p:cNvSpPr/>
          <p:nvPr/>
        </p:nvSpPr>
        <p:spPr>
          <a:xfrm>
            <a:off x="64904" y="4462511"/>
            <a:ext cx="1717055" cy="383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823"/>
                <a:ext cx="3632309" cy="994172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Layers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l-GR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823"/>
                <a:ext cx="3632309" cy="994172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609176" y="6288854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Modular arithmetic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7461" y="5545745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Product rings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87935" y="5578525"/>
            <a:ext cx="274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Type-level factored </a:t>
            </a:r>
            <a:r>
              <a:rPr lang="en-US" sz="2000" dirty="0" err="1"/>
              <a:t>nats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750560" y="6252549"/>
            <a:ext cx="181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Integer gadgets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14570" y="6040257"/>
            <a:ext cx="556240" cy="654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36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4"/>
    </mc:Choice>
    <mc:Fallback xmlns="">
      <p:transition spd="slow" advTm="1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  <p:bldP spid="50" grpId="0" animBg="1"/>
      <p:bldP spid="53" grpId="0" animBg="1"/>
      <p:bldP spid="54" grpId="0" animBg="1"/>
      <p:bldP spid="65" grpId="0"/>
      <p:bldP spid="51" grpId="0" animBg="1"/>
      <p:bldP spid="64" grpId="0"/>
      <p:bldP spid="66" grpId="0"/>
      <p:bldP spid="71" grpId="0" animBg="1"/>
      <p:bldP spid="72" grpId="0" animBg="1"/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>
            <a:off x="1717477" y="2953109"/>
            <a:ext cx="6914894" cy="9734"/>
          </a:xfrm>
          <a:prstGeom prst="straightConnector1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91306" y="2725291"/>
            <a:ext cx="0" cy="475104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888236" y="2725291"/>
            <a:ext cx="0" cy="475104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504413" y="2725291"/>
            <a:ext cx="0" cy="475104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16028" y="2725291"/>
            <a:ext cx="0" cy="475104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71942" y="2698308"/>
            <a:ext cx="0" cy="475104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66695" y="2698308"/>
            <a:ext cx="0" cy="475104"/>
          </a:xfrm>
          <a:prstGeom prst="line">
            <a:avLst/>
          </a:prstGeom>
          <a:ln w="1079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450129" y="3416870"/>
                <a:ext cx="433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129" y="3416870"/>
                <a:ext cx="43313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845845" y="3416869"/>
                <a:ext cx="433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45" y="3416869"/>
                <a:ext cx="43313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069760" y="3411924"/>
                <a:ext cx="433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760" y="3411924"/>
                <a:ext cx="43313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73993" y="3406155"/>
                <a:ext cx="12608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4=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993" y="3406155"/>
                <a:ext cx="126084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499462" y="3409546"/>
                <a:ext cx="4331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462" y="3409546"/>
                <a:ext cx="43313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399670" y="3402059"/>
                <a:ext cx="13965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6=2⋅3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670" y="3402059"/>
                <a:ext cx="139653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2034" y="1572694"/>
            <a:ext cx="1029321" cy="10293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6323" y="1544493"/>
            <a:ext cx="772176" cy="99456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7545" y="1553507"/>
            <a:ext cx="1462125" cy="9364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2775">
            <a:off x="5162315" y="1418936"/>
            <a:ext cx="772443" cy="99490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896210">
            <a:off x="4940694" y="1589902"/>
            <a:ext cx="772443" cy="99490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075197">
            <a:off x="3723614" y="1470011"/>
            <a:ext cx="979626" cy="121791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2388" y="1469292"/>
            <a:ext cx="1049270" cy="130449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12007">
            <a:off x="7411365" y="1843888"/>
            <a:ext cx="621235" cy="800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10878" y="3411925"/>
                <a:ext cx="526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78" y="3411925"/>
                <a:ext cx="52655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223739" y="1727179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ring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223739" y="4332210"/>
            <a:ext cx="8599714" cy="1725641"/>
          </a:xfrm>
          <a:effectLst/>
        </p:spPr>
        <p:txBody>
          <a:bodyPr>
            <a:noAutofit/>
          </a:bodyPr>
          <a:lstStyle/>
          <a:p>
            <a:pPr lvl="1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</a:t>
            </a:r>
            <a:r>
              <a:rPr lang="en-US" sz="2400" dirty="0">
                <a:effectLst/>
              </a:rPr>
              <a:t> to expose and manipulate factorization at type level, and translate it between data and type level</a:t>
            </a:r>
          </a:p>
          <a:p>
            <a:pPr lvl="1"/>
            <a:endParaRPr lang="en-US" sz="2400" dirty="0">
              <a:effectLst/>
            </a:endParaRPr>
          </a:p>
          <a:p>
            <a:pPr lvl="1"/>
            <a:r>
              <a:rPr lang="en-US" sz="2400" dirty="0">
                <a:effectLst/>
              </a:rPr>
              <a:t>We use data kinds [YWC</a:t>
            </a:r>
            <a:r>
              <a:rPr lang="en-US" sz="2400" baseline="30000" dirty="0">
                <a:effectLst/>
              </a:rPr>
              <a:t>+</a:t>
            </a:r>
            <a:r>
              <a:rPr lang="en-US" sz="2400" dirty="0">
                <a:effectLst/>
              </a:rPr>
              <a:t>12] and </a:t>
            </a:r>
            <a:r>
              <a:rPr lang="en-US" sz="2400" i="1" dirty="0">
                <a:effectLst/>
              </a:rPr>
              <a:t>singletons</a:t>
            </a:r>
            <a:r>
              <a:rPr lang="en-US" sz="2400" dirty="0">
                <a:effectLst/>
              </a:rPr>
              <a:t> [EW12, ES14] to simulate dependent types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" y="9447"/>
            <a:ext cx="4354286" cy="115050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Factored Naturals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853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61"/>
    </mc:Choice>
    <mc:Fallback xmlns="">
      <p:transition spd="slow" advTm="73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4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14.2|19.9|62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20326</TotalTime>
  <Words>1368</Words>
  <Application>Microsoft Office PowerPoint</Application>
  <PresentationFormat>On-screen Show (4:3)</PresentationFormat>
  <Paragraphs>275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Calisto MT</vt:lpstr>
      <vt:lpstr>Cambria Math</vt:lpstr>
      <vt:lpstr>Comic Sans MS</vt:lpstr>
      <vt:lpstr>Corbel</vt:lpstr>
      <vt:lpstr>Courier New</vt:lpstr>
      <vt:lpstr>Trebuchet MS</vt:lpstr>
      <vt:lpstr>Wingdings</vt:lpstr>
      <vt:lpstr>Wingdings 2</vt:lpstr>
      <vt:lpstr>Slate</vt:lpstr>
      <vt:lpstr>Λ∘λ: Functional Lattice Cryptography (Experience Report)</vt:lpstr>
      <vt:lpstr>\Lambda∘\lambda: Functional Lattice Cryptography (Experience Report)</vt:lpstr>
      <vt:lpstr>\Lambda∘\lambda: Functional Lattice Cryptography (Experience Report)</vt:lpstr>
      <vt:lpstr>Lattice Cryptography101</vt:lpstr>
      <vt:lpstr>Lattice Cryptography: An Analogy</vt:lpstr>
      <vt:lpstr>PowerPoint Presentation</vt:lpstr>
      <vt:lpstr>Introducing Λ∘λ</vt:lpstr>
      <vt:lpstr>Layers of Λ∘λ</vt:lpstr>
      <vt:lpstr>PowerPoint Presentation</vt:lpstr>
      <vt:lpstr>PowerPoint Presentation</vt:lpstr>
      <vt:lpstr>Tensor Layer</vt:lpstr>
      <vt:lpstr>PowerPoint Presentation</vt:lpstr>
      <vt:lpstr>PowerPoint Presentation</vt:lpstr>
      <vt:lpstr>PowerPoint Presentation</vt:lpstr>
      <vt:lpstr>Images</vt:lpstr>
      <vt:lpstr>Tests and Benchmarks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Crockett</dc:creator>
  <cp:lastModifiedBy>Eric Crockett</cp:lastModifiedBy>
  <cp:revision>408</cp:revision>
  <dcterms:created xsi:type="dcterms:W3CDTF">2016-09-01T13:13:29Z</dcterms:created>
  <dcterms:modified xsi:type="dcterms:W3CDTF">2016-09-24T09:33:09Z</dcterms:modified>
</cp:coreProperties>
</file>